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9" r:id="rId2"/>
    <p:sldId id="297" r:id="rId3"/>
    <p:sldId id="472" r:id="rId4"/>
    <p:sldId id="460" r:id="rId5"/>
    <p:sldId id="473" r:id="rId6"/>
    <p:sldId id="474" r:id="rId7"/>
    <p:sldId id="475" r:id="rId8"/>
    <p:sldId id="479" r:id="rId9"/>
    <p:sldId id="476" r:id="rId10"/>
    <p:sldId id="477" r:id="rId11"/>
    <p:sldId id="480" r:id="rId12"/>
    <p:sldId id="481" r:id="rId13"/>
    <p:sldId id="478" r:id="rId14"/>
    <p:sldId id="484" r:id="rId15"/>
    <p:sldId id="485" r:id="rId16"/>
    <p:sldId id="482" r:id="rId17"/>
    <p:sldId id="486" r:id="rId18"/>
    <p:sldId id="487" r:id="rId19"/>
    <p:sldId id="488" r:id="rId20"/>
    <p:sldId id="489" r:id="rId21"/>
    <p:sldId id="490" r:id="rId22"/>
    <p:sldId id="483" r:id="rId23"/>
    <p:sldId id="444" r:id="rId2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23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FF"/>
    <a:srgbClr val="CCECFF"/>
    <a:srgbClr val="66FFFF"/>
    <a:srgbClr val="0000FF"/>
    <a:srgbClr val="003399"/>
    <a:srgbClr val="FFFF66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howGuides="1">
      <p:cViewPr varScale="1">
        <p:scale>
          <a:sx n="87" d="100"/>
          <a:sy n="87" d="100"/>
        </p:scale>
        <p:origin x="-744" y="-82"/>
      </p:cViewPr>
      <p:guideLst>
        <p:guide orient="horz" pos="2523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7F43EE-5105-49C6-8DD6-3981E187AB4A}" type="datetimeFigureOut">
              <a:rPr lang="de-AT"/>
              <a:pPr>
                <a:defRPr/>
              </a:pPr>
              <a:t>07.11.2021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4B220A-C7CB-47B3-99DE-5065AF2F3E3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62236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590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12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174625"/>
            <a:ext cx="1924050" cy="61547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5238" y="174625"/>
            <a:ext cx="5622925" cy="61547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86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551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249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4013" y="1651000"/>
            <a:ext cx="3576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53050" y="1651000"/>
            <a:ext cx="35782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2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94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77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651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6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C3C3"/>
            </a:gs>
            <a:gs pos="50000">
              <a:schemeClr val="bg1"/>
            </a:gs>
            <a:gs pos="100000">
              <a:srgbClr val="C3C3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06B60A1-08DC-B843-ADDA-2A82DD728C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64" y="66649"/>
            <a:ext cx="722089" cy="720000"/>
          </a:xfrm>
          <a:prstGeom prst="rect">
            <a:avLst/>
          </a:prstGeom>
          <a:effectLst/>
        </p:spPr>
      </p:pic>
      <p:sp>
        <p:nvSpPr>
          <p:cNvPr id="1026" name="Rectangle 23"/>
          <p:cNvSpPr>
            <a:spLocks noChangeArrowheads="1"/>
          </p:cNvSpPr>
          <p:nvPr userDrawn="1"/>
        </p:nvSpPr>
        <p:spPr bwMode="auto">
          <a:xfrm rot="-5400000">
            <a:off x="-1238250" y="3906838"/>
            <a:ext cx="5132388" cy="14446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>
              <a:cs typeface="+mn-cs"/>
            </a:endParaRP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4013" y="1651000"/>
            <a:ext cx="730726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1031" name="Text Box 30"/>
          <p:cNvSpPr txBox="1">
            <a:spLocks noChangeArrowheads="1"/>
          </p:cNvSpPr>
          <p:nvPr userDrawn="1"/>
        </p:nvSpPr>
        <p:spPr bwMode="auto">
          <a:xfrm>
            <a:off x="401638" y="1264588"/>
            <a:ext cx="44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fld id="{B0450A71-CBB2-43CE-85CE-C721534E6A3F}" type="slidenum">
              <a:rPr lang="en-GB" altLang="de-DE" sz="1000" b="1" smtClean="0">
                <a:solidFill>
                  <a:srgbClr val="777777"/>
                </a:solidFill>
              </a:rPr>
              <a:pPr algn="ctr">
                <a:spcBef>
                  <a:spcPct val="20000"/>
                </a:spcBef>
                <a:defRPr/>
              </a:pPr>
              <a:t>‹Nr.›</a:t>
            </a:fld>
            <a:endParaRPr lang="en-GB" altLang="de-DE" sz="1000" b="1" smtClean="0">
              <a:solidFill>
                <a:srgbClr val="777777"/>
              </a:solidFill>
            </a:endParaRPr>
          </a:p>
        </p:txBody>
      </p:sp>
      <p:sp>
        <p:nvSpPr>
          <p:cNvPr id="102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174625"/>
            <a:ext cx="769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Titelformat zu bearbeiten</a:t>
            </a:r>
          </a:p>
        </p:txBody>
      </p:sp>
      <p:sp>
        <p:nvSpPr>
          <p:cNvPr id="1034" name="Rectangle 33"/>
          <p:cNvSpPr>
            <a:spLocks noChangeArrowheads="1"/>
          </p:cNvSpPr>
          <p:nvPr userDrawn="1"/>
        </p:nvSpPr>
        <p:spPr bwMode="auto">
          <a:xfrm>
            <a:off x="1258888" y="1412875"/>
            <a:ext cx="7885112" cy="14446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>
              <a:cs typeface="+mn-cs"/>
            </a:endParaRPr>
          </a:p>
        </p:txBody>
      </p:sp>
      <p:sp>
        <p:nvSpPr>
          <p:cNvPr id="1035" name="Text Box 34"/>
          <p:cNvSpPr txBox="1">
            <a:spLocks noChangeArrowheads="1"/>
          </p:cNvSpPr>
          <p:nvPr userDrawn="1"/>
        </p:nvSpPr>
        <p:spPr bwMode="auto">
          <a:xfrm>
            <a:off x="49213" y="1774379"/>
            <a:ext cx="1150937" cy="46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lang="en-GB" b="1" dirty="0" smtClean="0">
                <a:solidFill>
                  <a:srgbClr val="777777"/>
                </a:solidFill>
                <a:cs typeface="+mn-cs"/>
              </a:rPr>
              <a:t>Contents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 smtClean="0">
                <a:solidFill>
                  <a:srgbClr val="777777"/>
                </a:solidFill>
                <a:cs typeface="+mn-cs"/>
              </a:rPr>
              <a:t>Aim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 smtClean="0">
                <a:solidFill>
                  <a:srgbClr val="777777"/>
                </a:solidFill>
                <a:cs typeface="+mn-cs"/>
              </a:rPr>
              <a:t>What is a Common Module?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 smtClean="0">
                <a:solidFill>
                  <a:srgbClr val="777777"/>
                </a:solidFill>
                <a:cs typeface="+mn-cs"/>
              </a:rPr>
              <a:t>Which CMs are existing?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dirty="0" smtClean="0">
                <a:solidFill>
                  <a:srgbClr val="777777"/>
                </a:solidFill>
                <a:cs typeface="+mn-cs"/>
              </a:rPr>
              <a:t>Why</a:t>
            </a:r>
            <a:r>
              <a:rPr lang="en-US" sz="1200" baseline="0" dirty="0" smtClean="0">
                <a:solidFill>
                  <a:srgbClr val="777777"/>
                </a:solidFill>
                <a:cs typeface="+mn-cs"/>
              </a:rPr>
              <a:t> create a CM?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baseline="0" dirty="0" smtClean="0">
                <a:solidFill>
                  <a:srgbClr val="777777"/>
                </a:solidFill>
                <a:cs typeface="+mn-cs"/>
              </a:rPr>
              <a:t>15 steps for the CM’s creation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1200" baseline="0" dirty="0" smtClean="0">
                <a:solidFill>
                  <a:srgbClr val="777777"/>
                </a:solidFill>
                <a:cs typeface="+mn-cs"/>
              </a:rPr>
              <a:t>Questions</a:t>
            </a:r>
            <a:endParaRPr lang="en-US" sz="1200" dirty="0" smtClean="0">
              <a:solidFill>
                <a:srgbClr val="777777"/>
              </a:solidFill>
              <a:cs typeface="+mn-cs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 userDrawn="1"/>
        </p:nvSpPr>
        <p:spPr bwMode="auto">
          <a:xfrm>
            <a:off x="0" y="969313"/>
            <a:ext cx="125888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GB" sz="1050" b="1" dirty="0" smtClean="0">
                <a:solidFill>
                  <a:srgbClr val="777777"/>
                </a:solidFill>
                <a:latin typeface="Arial" charset="0"/>
                <a:cs typeface="+mn-cs"/>
              </a:rPr>
              <a:t>How to create a</a:t>
            </a:r>
          </a:p>
          <a:p>
            <a:pPr algn="ctr">
              <a:defRPr/>
            </a:pPr>
            <a:r>
              <a:rPr lang="en-GB" sz="1050" b="1" baseline="0" dirty="0" smtClean="0">
                <a:solidFill>
                  <a:srgbClr val="777777"/>
                </a:solidFill>
                <a:latin typeface="Arial" charset="0"/>
                <a:cs typeface="+mn-cs"/>
              </a:rPr>
              <a:t>Common Module?</a:t>
            </a:r>
            <a:endParaRPr lang="en-GB" sz="1050" b="1" baseline="0" dirty="0" smtClean="0">
              <a:solidFill>
                <a:srgbClr val="777777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en-GB" sz="1200" b="1" dirty="0" smtClean="0">
              <a:solidFill>
                <a:srgbClr val="777777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GB" sz="1050" dirty="0" smtClean="0">
                <a:solidFill>
                  <a:srgbClr val="777777"/>
                </a:solidFill>
                <a:latin typeface="Arial" charset="0"/>
                <a:cs typeface="+mn-cs"/>
              </a:rPr>
              <a:t>09 </a:t>
            </a:r>
            <a:r>
              <a:rPr lang="en-GB" sz="1050" dirty="0" smtClean="0">
                <a:solidFill>
                  <a:srgbClr val="777777"/>
                </a:solidFill>
                <a:latin typeface="Arial" charset="0"/>
                <a:cs typeface="+mn-cs"/>
              </a:rPr>
              <a:t>November 2021</a:t>
            </a:r>
            <a:endParaRPr lang="en-GB" sz="1050" dirty="0">
              <a:solidFill>
                <a:srgbClr val="777777"/>
              </a:solidFill>
              <a:latin typeface="Arial" charset="0"/>
              <a:cs typeface="+mn-cs"/>
            </a:endParaRPr>
          </a:p>
        </p:txBody>
      </p:sp>
      <p:sp>
        <p:nvSpPr>
          <p:cNvPr id="28" name="Rectangle 25"/>
          <p:cNvSpPr>
            <a:spLocks noChangeArrowheads="1"/>
          </p:cNvSpPr>
          <p:nvPr userDrawn="1"/>
        </p:nvSpPr>
        <p:spPr bwMode="auto">
          <a:xfrm>
            <a:off x="-36513" y="6430963"/>
            <a:ext cx="9190038" cy="4413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 smtClean="0"/>
          </a:p>
        </p:txBody>
      </p:sp>
      <p:sp>
        <p:nvSpPr>
          <p:cNvPr id="29" name="Text Box 26"/>
          <p:cNvSpPr txBox="1">
            <a:spLocks noChangeArrowheads="1"/>
          </p:cNvSpPr>
          <p:nvPr userDrawn="1"/>
        </p:nvSpPr>
        <p:spPr bwMode="auto">
          <a:xfrm>
            <a:off x="4479925" y="6496050"/>
            <a:ext cx="163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 dirty="0" smtClean="0">
                <a:solidFill>
                  <a:srgbClr val="E7E200"/>
                </a:solidFill>
                <a:cs typeface="+mn-cs"/>
              </a:rPr>
              <a:t>www.emilyo.eu </a:t>
            </a:r>
            <a:endParaRPr lang="en-GB" sz="1200" dirty="0" smtClean="0">
              <a:solidFill>
                <a:srgbClr val="E7E2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4627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 userDrawn="1"/>
        </p:nvSpPr>
        <p:spPr bwMode="auto">
          <a:xfrm>
            <a:off x="98742" y="6456363"/>
            <a:ext cx="400387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000" dirty="0" smtClean="0">
                <a:solidFill>
                  <a:srgbClr val="E7E200"/>
                </a:solidFill>
                <a:latin typeface="+mj-lt"/>
                <a:cs typeface="+mn-cs"/>
              </a:rPr>
              <a:t>Colonel Assoc. Prof. Harald GELL, PhD, MSc, MSD, MBA</a:t>
            </a:r>
          </a:p>
          <a:p>
            <a:pPr>
              <a:defRPr/>
            </a:pPr>
            <a:r>
              <a:rPr lang="en-GB" sz="1000" dirty="0" smtClean="0">
                <a:solidFill>
                  <a:srgbClr val="E7E200"/>
                </a:solidFill>
                <a:latin typeface="+mj-lt"/>
                <a:cs typeface="+mn-cs"/>
              </a:rPr>
              <a:t>Chairman of the Military Erasmus (EMILYO)</a:t>
            </a:r>
            <a:r>
              <a:rPr lang="en-GB" sz="1000" baseline="0" dirty="0" smtClean="0">
                <a:solidFill>
                  <a:srgbClr val="E7E200"/>
                </a:solidFill>
                <a:latin typeface="+mj-lt"/>
                <a:cs typeface="+mn-cs"/>
              </a:rPr>
              <a:t> </a:t>
            </a:r>
            <a:r>
              <a:rPr lang="en-GB" sz="1000" dirty="0" smtClean="0">
                <a:solidFill>
                  <a:srgbClr val="E7E200"/>
                </a:solidFill>
                <a:latin typeface="+mj-lt"/>
                <a:cs typeface="+mn-cs"/>
              </a:rPr>
              <a:t>Implementation Group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"/>
          <a:stretch/>
        </p:blipFill>
        <p:spPr>
          <a:xfrm>
            <a:off x="183570" y="239925"/>
            <a:ext cx="713643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60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600"/>
        </a:spcAft>
        <a:buChar char="–"/>
        <a:defRPr sz="24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ts val="600"/>
        </a:spcAft>
        <a:buChar char="–"/>
        <a:defRPr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lyo.eu/node/9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milyo.eu/node/18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2021%2008%2031%20Gell%20ECTS%20grades%20calculations.xls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lyo.eu/node/98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LoD2%20BG%20NVNA%20Dimitrov%20Bloom%20and%20SQF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ieraE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4" b="7072"/>
          <a:stretch>
            <a:fillRect/>
          </a:stretch>
        </p:blipFill>
        <p:spPr bwMode="auto">
          <a:xfrm>
            <a:off x="1397000" y="1546225"/>
            <a:ext cx="776605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dir="162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1554" y="2780928"/>
            <a:ext cx="4576762" cy="2045593"/>
          </a:xfrm>
          <a:effectLst>
            <a:outerShdw blurRad="50800" dist="76200" dir="2700000" algn="tl" rotWithShape="0">
              <a:schemeClr val="tx1"/>
            </a:outerShdw>
          </a:effectLst>
        </p:spPr>
        <p:txBody>
          <a:bodyPr anchor="t"/>
          <a:lstStyle/>
          <a:p>
            <a:pPr algn="ctr" eaLnBrk="1" hangingPunct="1">
              <a:defRPr/>
            </a:pPr>
            <a:r>
              <a:rPr lang="en-US" altLang="de-DE" dirty="0" smtClean="0">
                <a:solidFill>
                  <a:srgbClr val="F2EC00"/>
                </a:solidFill>
              </a:rPr>
              <a:t>How</a:t>
            </a:r>
            <a:br>
              <a:rPr lang="en-US" altLang="de-DE" dirty="0" smtClean="0">
                <a:solidFill>
                  <a:srgbClr val="F2EC00"/>
                </a:solidFill>
              </a:rPr>
            </a:br>
            <a:r>
              <a:rPr lang="en-US" altLang="de-DE" dirty="0" smtClean="0">
                <a:solidFill>
                  <a:srgbClr val="F2EC00"/>
                </a:solidFill>
              </a:rPr>
              <a:t>to create a</a:t>
            </a:r>
            <a:br>
              <a:rPr lang="en-US" altLang="de-DE" dirty="0" smtClean="0">
                <a:solidFill>
                  <a:srgbClr val="F2EC00"/>
                </a:solidFill>
              </a:rPr>
            </a:br>
            <a:r>
              <a:rPr lang="en-US" altLang="de-DE" dirty="0" smtClean="0">
                <a:solidFill>
                  <a:srgbClr val="F2EC00"/>
                </a:solidFill>
              </a:rPr>
              <a:t>Common</a:t>
            </a:r>
            <a:br>
              <a:rPr lang="en-US" altLang="de-DE" dirty="0" smtClean="0">
                <a:solidFill>
                  <a:srgbClr val="F2EC00"/>
                </a:solidFill>
              </a:rPr>
            </a:br>
            <a:r>
              <a:rPr lang="en-US" altLang="de-DE" dirty="0" smtClean="0">
                <a:solidFill>
                  <a:srgbClr val="F2EC00"/>
                </a:solidFill>
              </a:rPr>
              <a:t>Module?</a:t>
            </a:r>
            <a:endParaRPr lang="en-US" altLang="de-DE" sz="4000" dirty="0">
              <a:solidFill>
                <a:srgbClr val="F2EC00"/>
              </a:solidFill>
            </a:endParaRPr>
          </a:p>
        </p:txBody>
      </p:sp>
      <p:sp>
        <p:nvSpPr>
          <p:cNvPr id="2053" name="Textfeld 1"/>
          <p:cNvSpPr txBox="1">
            <a:spLocks noChangeArrowheads="1"/>
          </p:cNvSpPr>
          <p:nvPr/>
        </p:nvSpPr>
        <p:spPr bwMode="auto">
          <a:xfrm>
            <a:off x="1265238" y="296863"/>
            <a:ext cx="77771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3399"/>
                </a:solidFill>
              </a:rPr>
              <a:t>European Initiative</a:t>
            </a:r>
            <a:br>
              <a:rPr lang="en-US" altLang="de-DE" sz="3600" dirty="0">
                <a:solidFill>
                  <a:srgbClr val="003399"/>
                </a:solidFill>
              </a:rPr>
            </a:br>
            <a:r>
              <a:rPr lang="en-US" altLang="de-DE" sz="2200" dirty="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200" dirty="0">
              <a:solidFill>
                <a:srgbClr val="0033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65679" y="5683193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chemeClr val="bg1"/>
                </a:solidFill>
              </a:rPr>
              <a:t>EMILYO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37561" y="1493241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chemeClr val="bg1"/>
                </a:solidFill>
              </a:rPr>
              <a:t>The Initiative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83876" y="5157192"/>
            <a:ext cx="228231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chemeClr val="bg1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4000" kern="0" dirty="0" smtClean="0">
                <a:solidFill>
                  <a:schemeClr val="bg1"/>
                </a:solidFill>
              </a:rPr>
              <a:t>Erasmus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81096" y="1628800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800" kern="0" dirty="0" smtClean="0">
                <a:solidFill>
                  <a:schemeClr val="bg1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sz="2800" kern="0" dirty="0" smtClean="0">
                <a:solidFill>
                  <a:schemeClr val="bg1"/>
                </a:solidFill>
              </a:rPr>
              <a:t>Militaire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93838"/>
            <a:ext cx="1255713" cy="49434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de-AT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 (LOs)</a:t>
            </a:r>
            <a:endParaRPr lang="en-GB" sz="2400" dirty="0"/>
          </a:p>
        </p:txBody>
      </p:sp>
      <p:sp>
        <p:nvSpPr>
          <p:cNvPr id="22" name="Textfeld 21"/>
          <p:cNvSpPr txBox="1"/>
          <p:nvPr/>
        </p:nvSpPr>
        <p:spPr>
          <a:xfrm>
            <a:off x="1541042" y="1628800"/>
            <a:ext cx="7455619" cy="792088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 smtClean="0"/>
              <a:t>for a future Common Module on Gender Mainstreaming:</a:t>
            </a:r>
          </a:p>
          <a:p>
            <a:pPr>
              <a:spcAft>
                <a:spcPts val="600"/>
              </a:spcAft>
            </a:pPr>
            <a:r>
              <a:rPr lang="en-GB" sz="1200" b="1" dirty="0" smtClean="0"/>
              <a:t>Determined goals:</a:t>
            </a:r>
            <a:br>
              <a:rPr lang="en-GB" sz="1200" b="1" dirty="0" smtClean="0"/>
            </a:br>
            <a:r>
              <a:rPr lang="en-US" sz="1100" b="1" dirty="0" smtClean="0"/>
              <a:t>Basic </a:t>
            </a:r>
            <a:r>
              <a:rPr lang="en-US" sz="1100" b="1" dirty="0"/>
              <a:t>gender </a:t>
            </a:r>
            <a:r>
              <a:rPr lang="en-US" sz="1100" b="1" dirty="0" smtClean="0"/>
              <a:t>concepts / International </a:t>
            </a:r>
            <a:r>
              <a:rPr lang="en-US" sz="1100" b="1" dirty="0"/>
              <a:t>policy regarding gender </a:t>
            </a:r>
            <a:r>
              <a:rPr lang="en-US" sz="1100" b="1" dirty="0" smtClean="0"/>
              <a:t>issues / Impact </a:t>
            </a:r>
            <a:r>
              <a:rPr lang="en-US" sz="1100" b="1" dirty="0"/>
              <a:t>of gender issues on leadership</a:t>
            </a:r>
            <a:r>
              <a:rPr lang="en-US" sz="1200" b="1" dirty="0"/>
              <a:t>.</a:t>
            </a:r>
          </a:p>
          <a:p>
            <a:pPr>
              <a:spcAft>
                <a:spcPts val="600"/>
              </a:spcAft>
            </a:pPr>
            <a:endParaRPr lang="en-GB" sz="1600" b="1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08988"/>
              </p:ext>
            </p:extLst>
          </p:nvPr>
        </p:nvGraphicFramePr>
        <p:xfrm>
          <a:off x="1541042" y="2538528"/>
          <a:ext cx="7423446" cy="382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62"/>
                <a:gridCol w="648072"/>
                <a:gridCol w="2808312"/>
                <a:gridCol w="3600400"/>
              </a:tblGrid>
              <a:tr h="0"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en-GB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877817">
                <a:tc rowSpan="3"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tx1"/>
                          </a:solidFill>
                        </a:rPr>
                        <a:t>Learning Outcomes</a:t>
                      </a:r>
                      <a:endParaRPr lang="en-GB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Know-</a:t>
                      </a:r>
                    </a:p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ledge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Describe the basic gender concepts</a:t>
                      </a:r>
                      <a:r>
                        <a:rPr lang="en-GB" sz="1200" baseline="0" noProof="0" dirty="0" smtClean="0">
                          <a:solidFill>
                            <a:schemeClr val="tx1"/>
                          </a:solidFill>
                        </a:rPr>
                        <a:t> of UN, EU and NATO.</a:t>
                      </a:r>
                      <a:endParaRPr lang="en-GB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6213" indent="-17621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List the main</a:t>
                      </a:r>
                      <a:r>
                        <a:rPr lang="en-GB" sz="1200" baseline="0" noProof="0" dirty="0" smtClean="0">
                          <a:solidFill>
                            <a:schemeClr val="tx1"/>
                          </a:solidFill>
                        </a:rPr>
                        <a:t> approaches of international policy regarding gender issues.</a:t>
                      </a:r>
                      <a:endParaRPr lang="en-GB" sz="1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Written test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400">
                <a:tc vMerge="1">
                  <a:txBody>
                    <a:bodyPr/>
                    <a:lstStyle/>
                    <a:p>
                      <a:endParaRPr lang="de-AT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Skills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gender issues for the integration into the mission analyses.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Explain the necessity of specific gender issues on tactical level.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different scenarios and let cadets/midshipmen do the mission analyses. Create an evaluation</a:t>
                      </a:r>
                      <a:r>
                        <a:rPr lang="en-GB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paper for that.</a:t>
                      </a:r>
                      <a:endParaRPr lang="en-GB" sz="12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 scenarios</a:t>
                      </a:r>
                      <a:r>
                        <a:rPr lang="en-GB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tactical level and cadets/midshipmen give orders to subordinates (focus on gender issues). </a:t>
                      </a:r>
                      <a:r>
                        <a:rPr lang="en-US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an evaluation paper for that.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065">
                <a:tc vMerge="1">
                  <a:txBody>
                    <a:bodyPr/>
                    <a:lstStyle/>
                    <a:p>
                      <a:endParaRPr lang="de-AT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err="1" smtClean="0">
                          <a:solidFill>
                            <a:schemeClr val="tx1"/>
                          </a:solidFill>
                        </a:rPr>
                        <a:t>Respon</a:t>
                      </a:r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GB" sz="1200" noProof="0" dirty="0" err="1" smtClean="0">
                          <a:solidFill>
                            <a:schemeClr val="tx1"/>
                          </a:solidFill>
                        </a:rPr>
                        <a:t>sibility</a:t>
                      </a:r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&amp;</a:t>
                      </a:r>
                    </a:p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Auto-</a:t>
                      </a:r>
                    </a:p>
                    <a:p>
                      <a:pPr algn="ctr"/>
                      <a:r>
                        <a:rPr lang="en-GB" sz="1200" noProof="0" dirty="0" err="1" smtClean="0">
                          <a:solidFill>
                            <a:schemeClr val="tx1"/>
                          </a:solidFill>
                        </a:rPr>
                        <a:t>nomy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Infer the needs for different gender issues or policies.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Cadets/midshipmen are to establish a 2-pages seminar</a:t>
                      </a:r>
                      <a:r>
                        <a:rPr lang="en-GB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paper.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Create an evaluation paper for that. Take into consideration the time for the papers’ evaluation – on the module’s last day the evaluation must be provided.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427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95536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5 / Question 5: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pre-conditions for participation are needed?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624013" y="2807303"/>
            <a:ext cx="7307262" cy="334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different education systems in Europe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which language is to be used (the only success is the offer in English)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 normal procedure: CEFR “B1”</a:t>
            </a:r>
            <a:r>
              <a:rPr lang="en-GB" altLang="de-DE" sz="1800" b="1" kern="0" dirty="0">
                <a:solidFill>
                  <a:srgbClr val="000000"/>
                </a:solidFill>
              </a:rPr>
              <a:t>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which duration of national education is needed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en-GB" altLang="de-DE" sz="1800" b="1" kern="0" dirty="0">
                <a:solidFill>
                  <a:srgbClr val="000000"/>
                </a:solidFill>
              </a:rPr>
              <a:t>normal procedure: sophomore and higher;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is there any e-learning necessary prior to the residential phase to assure the same entrance level (take the new Erasmus+ funding for students into consideration);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do I have to create to create e-learning or is it available (e.g. AKUs from ESDC)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 see: 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http://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www.emilyo.eu/node/978</a:t>
            </a:r>
            <a:r>
              <a:rPr lang="en-GB" altLang="de-DE" sz="1800" b="1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en-GB" altLang="de-DE" sz="1800" b="1" kern="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8796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02424"/>
            <a:ext cx="7455619" cy="739335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6 / Question 6: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lecture units are needed?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624013" y="2438472"/>
            <a:ext cx="730726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1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lecture units with their necessary time…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400" b="1" kern="0" dirty="0" smtClean="0">
                <a:solidFill>
                  <a:srgbClr val="000000"/>
                </a:solidFill>
              </a:rPr>
              <a:t>not too much details (course director’s freedom of movement);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400" b="1" kern="0" dirty="0" smtClean="0">
                <a:solidFill>
                  <a:srgbClr val="000000"/>
                </a:solidFill>
              </a:rPr>
              <a:t>but as detailed as necessary to assure equal learning outcomes. 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34326"/>
              </p:ext>
            </p:extLst>
          </p:nvPr>
        </p:nvGraphicFramePr>
        <p:xfrm>
          <a:off x="1430024" y="3903336"/>
          <a:ext cx="7704856" cy="247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20080"/>
                <a:gridCol w="5112568"/>
              </a:tblGrid>
              <a:tr h="14401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>
                          <a:solidFill>
                            <a:schemeClr val="tx1"/>
                          </a:solidFill>
                        </a:rPr>
                        <a:t>Module</a:t>
                      </a:r>
                      <a:r>
                        <a:rPr lang="en-GB" sz="1100" noProof="0" dirty="0" smtClean="0">
                          <a:solidFill>
                            <a:schemeClr val="tx1"/>
                          </a:solidFill>
                        </a:rPr>
                        <a:t> Details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 smtClean="0">
                          <a:solidFill>
                            <a:schemeClr val="tx1"/>
                          </a:solidFill>
                        </a:rPr>
                        <a:t>Main</a:t>
                      </a:r>
                      <a:r>
                        <a:rPr lang="en-GB" sz="1100" b="1" baseline="0" noProof="0" dirty="0" smtClean="0">
                          <a:solidFill>
                            <a:schemeClr val="tx1"/>
                          </a:solidFill>
                        </a:rPr>
                        <a:t> Topic</a:t>
                      </a:r>
                      <a:endParaRPr lang="en-GB" sz="1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 err="1" smtClean="0">
                          <a:solidFill>
                            <a:schemeClr val="tx1"/>
                          </a:solidFill>
                        </a:rPr>
                        <a:t>Recom</a:t>
                      </a:r>
                      <a:r>
                        <a:rPr lang="en-GB" sz="1100" b="1" noProof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GB" sz="1100" b="1" noProof="0" dirty="0" smtClean="0">
                          <a:solidFill>
                            <a:schemeClr val="tx1"/>
                          </a:solidFill>
                        </a:rPr>
                        <a:t>mended</a:t>
                      </a:r>
                    </a:p>
                    <a:p>
                      <a:pPr algn="ctr"/>
                      <a:r>
                        <a:rPr lang="en-GB" sz="1100" b="1" noProof="0" dirty="0" smtClean="0">
                          <a:solidFill>
                            <a:schemeClr val="tx1"/>
                          </a:solidFill>
                        </a:rPr>
                        <a:t>WH</a:t>
                      </a:r>
                      <a:endParaRPr lang="en-GB" sz="1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 dirty="0" smtClean="0">
                          <a:solidFill>
                            <a:schemeClr val="tx1"/>
                          </a:solidFill>
                        </a:rPr>
                        <a:t>Details</a:t>
                      </a:r>
                      <a:endParaRPr lang="en-GB" sz="11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8672">
                <a:tc>
                  <a:txBody>
                    <a:bodyPr/>
                    <a:lstStyle/>
                    <a:p>
                      <a:r>
                        <a:rPr lang="en-GB" sz="1100" noProof="0" dirty="0" smtClean="0">
                          <a:solidFill>
                            <a:schemeClr val="tx1"/>
                          </a:solidFill>
                        </a:rPr>
                        <a:t>Lectures: Basic gender concepts of UN, EU and NATO.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aspects of the UNSCR 1325.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 gender equality strategy 2020-2025.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CWINF Guidance for NATO Gender Mainstreaming.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noProof="0" dirty="0" smtClean="0">
                          <a:solidFill>
                            <a:schemeClr val="tx1"/>
                          </a:solidFill>
                        </a:rPr>
                        <a:t>Lecture: International policy regarding gender issues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Global Policy on Gender Equality and Inclusion.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noProof="0" dirty="0" smtClean="0">
                          <a:solidFill>
                            <a:schemeClr val="tx1"/>
                          </a:solidFill>
                        </a:rPr>
                        <a:t>MAPEX:</a:t>
                      </a:r>
                      <a:r>
                        <a:rPr lang="en-GB" sz="1100" baseline="0" noProof="0" dirty="0" smtClean="0">
                          <a:solidFill>
                            <a:schemeClr val="tx1"/>
                          </a:solidFill>
                        </a:rPr>
                        <a:t> Integration of g</a:t>
                      </a:r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</a:rPr>
                        <a:t>ender issues into mission analyses.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Four different scenarios reaching from peace-time to robust operations.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Practical</a:t>
                      </a:r>
                      <a:r>
                        <a:rPr lang="en-GB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mission analyses with focus on gender aspects.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Cadets/midshipmen give a presentation.</a:t>
                      </a:r>
                      <a:endParaRPr lang="en-GB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541041" y="3464168"/>
            <a:ext cx="7455619" cy="360040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 smtClean="0"/>
              <a:t>for a future Common Module on Gender Mainstreaming: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7200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883352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7 / Question 7:</a:t>
            </a:r>
            <a:br>
              <a:rPr lang="en-GB" dirty="0" smtClean="0"/>
            </a:b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the total amount of needed working hours (WH)?</a:t>
            </a: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2782792"/>
            <a:ext cx="7307262" cy="22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together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the amount of WHs for e-learning in advance</a:t>
            </a:r>
            <a:br>
              <a:rPr lang="en-GB" altLang="de-DE" sz="1800" b="1" kern="0" dirty="0" smtClean="0">
                <a:solidFill>
                  <a:srgbClr val="000000"/>
                </a:solidFill>
              </a:rPr>
            </a:br>
            <a:r>
              <a:rPr lang="en-GB" altLang="de-DE" sz="1800" b="1" kern="0" dirty="0" smtClean="0">
                <a:solidFill>
                  <a:srgbClr val="000000"/>
                </a:solidFill>
              </a:rPr>
              <a:t>(just in case, e-learning is foreseen);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the amount of WHs for the residential phase</a:t>
            </a:r>
            <a:br>
              <a:rPr lang="en-GB" altLang="de-DE" sz="1800" b="1" kern="0" dirty="0" smtClean="0">
                <a:solidFill>
                  <a:srgbClr val="000000"/>
                </a:solidFill>
              </a:rPr>
            </a:br>
            <a:r>
              <a:rPr lang="en-GB" altLang="de-DE" sz="1800" b="1" kern="0" dirty="0" smtClean="0">
                <a:solidFill>
                  <a:srgbClr val="000000"/>
                </a:solidFill>
              </a:rPr>
              <a:t>(just those hours, which the cadets/midshipmen are present in the lecture room or are doing/learning something with lecturers/instructors).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41041" y="5013176"/>
            <a:ext cx="7455619" cy="1296144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 smtClean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/>
              <a:t>E-learning prior to the residential phase: 8 WHs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/>
              <a:t>Residential lectures (incl. MAPEXs, etc.): 17 WHs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In total: 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WHs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484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10124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8 / Question 8:</a:t>
            </a:r>
            <a:br>
              <a:rPr lang="en-GB" dirty="0" smtClean="0"/>
            </a:b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ECTS can be issued according to the Bologna Process?</a:t>
            </a: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07940"/>
              </p:ext>
            </p:extLst>
          </p:nvPr>
        </p:nvGraphicFramePr>
        <p:xfrm>
          <a:off x="1458072" y="4239984"/>
          <a:ext cx="741682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720"/>
                <a:gridCol w="2214664"/>
                <a:gridCol w="2314445"/>
                <a:gridCol w="1645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ECTS</a:t>
                      </a:r>
                      <a:endParaRPr lang="en-GB" sz="20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Residential (incl.</a:t>
                      </a:r>
                      <a:b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e-learning in advance)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Tutorials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Self-studies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30 - 40%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10 - 20%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40 - 60%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Working Hours (WHs)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7.5 - 12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2.5 - 6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10 - 18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Lecture Units (45 min)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10 - 16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r>
                        <a:rPr lang="en-GB" sz="1800" b="1" baseline="0" noProof="0" dirty="0" smtClean="0">
                          <a:solidFill>
                            <a:schemeClr val="tx1"/>
                          </a:solidFill>
                        </a:rPr>
                        <a:t> - 8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13.3 - 24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624013" y="2888104"/>
            <a:ext cx="7307262" cy="111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Bologna Process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1 ECTS equals a workload of 25 - 30 WHs for the student;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also according to national laws / regulations for HE.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6542592" y="4509120"/>
            <a:ext cx="93610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0098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96725"/>
              </p:ext>
            </p:extLst>
          </p:nvPr>
        </p:nvGraphicFramePr>
        <p:xfrm>
          <a:off x="1547664" y="1602424"/>
          <a:ext cx="741682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720"/>
                <a:gridCol w="2214664"/>
                <a:gridCol w="2314445"/>
                <a:gridCol w="1645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ECTS</a:t>
                      </a:r>
                      <a:endParaRPr lang="en-GB" sz="20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Residential (incl.</a:t>
                      </a:r>
                      <a:b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e-learning in advance)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Tutorials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Self-studies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30 - 40%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10 - 20%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40 - 60%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Working Hours (WHs)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7.5 - 12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2.5 - 6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10 - 18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</a:rPr>
                        <a:t>Lecture Units (45 min)</a:t>
                      </a:r>
                      <a:endParaRPr lang="en-GB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10 - 16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r>
                        <a:rPr lang="en-GB" sz="1800" b="1" baseline="0" noProof="0" dirty="0" smtClean="0">
                          <a:solidFill>
                            <a:schemeClr val="tx1"/>
                          </a:solidFill>
                        </a:rPr>
                        <a:t> - 8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solidFill>
                            <a:schemeClr val="tx1"/>
                          </a:solidFill>
                        </a:rPr>
                        <a:t>13.3 - 24</a:t>
                      </a:r>
                      <a:endParaRPr lang="en-GB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Gerade Verbindung mit Pfeil 7"/>
          <p:cNvCxnSpPr/>
          <p:nvPr/>
        </p:nvCxnSpPr>
        <p:spPr bwMode="auto">
          <a:xfrm>
            <a:off x="6632184" y="1871560"/>
            <a:ext cx="93610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541041" y="3650033"/>
            <a:ext cx="7455619" cy="648072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 smtClean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/>
              <a:t>In </a:t>
            </a:r>
            <a:r>
              <a:rPr lang="en-GB" sz="1600" b="1" dirty="0"/>
              <a:t>total: 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WHs</a:t>
            </a:r>
          </a:p>
        </p:txBody>
      </p:sp>
      <p:sp>
        <p:nvSpPr>
          <p:cNvPr id="10" name="Inhaltsplatzhalter 3"/>
          <p:cNvSpPr txBox="1">
            <a:spLocks/>
          </p:cNvSpPr>
          <p:nvPr/>
        </p:nvSpPr>
        <p:spPr bwMode="auto">
          <a:xfrm>
            <a:off x="1624013" y="4546056"/>
            <a:ext cx="7307262" cy="17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b="1" kern="0" dirty="0" smtClean="0">
                <a:solidFill>
                  <a:srgbClr val="000000"/>
                </a:solidFill>
              </a:rPr>
              <a:t>25 WHs equal </a:t>
            </a:r>
            <a:r>
              <a:rPr lang="en-GB" altLang="de-DE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ECTS </a:t>
            </a:r>
            <a:r>
              <a:rPr lang="en-GB" altLang="de-DE" sz="2000" b="1" kern="0" dirty="0" smtClean="0">
                <a:solidFill>
                  <a:srgbClr val="000000"/>
                </a:solidFill>
              </a:rPr>
              <a:t>(probably reduce 1 WH?)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b="1" kern="0" dirty="0" smtClean="0">
                <a:solidFill>
                  <a:srgbClr val="000000"/>
                </a:solidFill>
              </a:rPr>
              <a:t>2 ECTS can be organised in 1 week (ideal approach)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000000"/>
                </a:solidFill>
              </a:rPr>
              <a:t>5 - 12 WHs are foreseen for tutorials (individual lectures)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b="1" kern="0" dirty="0" smtClean="0">
                <a:solidFill>
                  <a:srgbClr val="000000"/>
                </a:solidFill>
              </a:rPr>
              <a:t>20 - 36 WHs are to foresee for self-studies!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7881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9 / Question 9: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the future Common Module be integrated into the academic or non-academic part?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39094" y="3367680"/>
            <a:ext cx="7307262" cy="27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academic …</a:t>
            </a:r>
          </a:p>
          <a:p>
            <a:pPr lvl="1">
              <a:spcAft>
                <a:spcPts val="2400"/>
              </a:spcAft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take the WHs as described in step 8;</a:t>
            </a:r>
          </a:p>
          <a:p>
            <a:pPr>
              <a:buClr>
                <a:schemeClr val="tx1"/>
              </a:buClr>
              <a:defRPr/>
            </a:pP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non-academic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the workload is not expressed in ECTS, but in WHs</a:t>
            </a:r>
            <a:br>
              <a:rPr lang="en-GB" altLang="de-DE" sz="1800" b="1" kern="0" dirty="0" smtClean="0">
                <a:solidFill>
                  <a:srgbClr val="000000"/>
                </a:solidFill>
              </a:rPr>
            </a:br>
            <a:r>
              <a:rPr lang="en-GB" altLang="de-DE" sz="1800" b="1" kern="0" dirty="0" smtClean="0">
                <a:solidFill>
                  <a:srgbClr val="000000"/>
                </a:solidFill>
              </a:rPr>
              <a:t>(e.g.: 90 WH [valid for 3 ECTS]);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self-study hours may be shifted to the residential (more practical) part.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4004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10 / Question 10: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name the future Common Module should have?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624013" y="3249912"/>
            <a:ext cx="7307262" cy="17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000000"/>
                </a:solidFill>
              </a:rPr>
              <a:t>Find an attractive (“sexy”) name for the future Common Module;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b="1" kern="0" dirty="0" smtClean="0">
                <a:solidFill>
                  <a:srgbClr val="000000"/>
                </a:solidFill>
              </a:rPr>
              <a:t>the name should express with few words the “philosophy” of the future Common Module.</a:t>
            </a: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1041" y="4869160"/>
            <a:ext cx="7455619" cy="648072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 smtClean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/>
              <a:t>“Gender mainstreaming for Leaders”</a:t>
            </a:r>
            <a:endParaRPr lang="en-GB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3697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11 / Question 11: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education the teachers / instructors should have?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41041" y="4797152"/>
            <a:ext cx="7455619" cy="1512168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 smtClean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English: Common European Framework of Reference for Languages (CEFR) </a:t>
            </a:r>
            <a:r>
              <a:rPr lang="en-US" sz="1600" b="1" dirty="0" smtClean="0"/>
              <a:t>Level B2 </a:t>
            </a:r>
            <a:r>
              <a:rPr lang="en-US" sz="1600" b="1" dirty="0"/>
              <a:t>or NATO STANAG Level </a:t>
            </a:r>
            <a:r>
              <a:rPr lang="en-US" sz="1600" b="1" dirty="0" smtClean="0"/>
              <a:t>3.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Teaching experience on at least Bachelor-level.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Expert concerning specific lecture units of the module.</a:t>
            </a:r>
            <a:r>
              <a:rPr lang="en-GB" sz="1600" b="1" dirty="0" smtClean="0"/>
              <a:t> </a:t>
            </a:r>
            <a:endParaRPr lang="en-GB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624013" y="3068960"/>
            <a:ext cx="730726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needs for all or for specific topics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describe the English level they should have;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describe the teaching experience they should have;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describe specific needs (specific studies, experience, specialisations, etc.).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5334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12: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 your elaborations into the Common Module’s template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1800" b="0" dirty="0">
                <a:solidFill>
                  <a:srgbClr val="FF0000"/>
                </a:solidFill>
              </a:rPr>
              <a:t>(</a:t>
            </a:r>
            <a:r>
              <a:rPr lang="en-GB" sz="1800" b="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GB" sz="1800" b="0" dirty="0" smtClean="0">
                <a:solidFill>
                  <a:srgbClr val="FF0000"/>
                </a:solidFill>
                <a:hlinkClick r:id="rId2"/>
              </a:rPr>
              <a:t>www.emilyo.eu/node/182</a:t>
            </a:r>
            <a:r>
              <a:rPr lang="en-GB" sz="1800" b="0" dirty="0" smtClean="0">
                <a:solidFill>
                  <a:srgbClr val="FF0000"/>
                </a:solidFill>
              </a:rPr>
              <a:t>) </a:t>
            </a:r>
            <a:endParaRPr lang="en-GB" sz="1800" b="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19815" r="5126" b="13899"/>
          <a:stretch/>
        </p:blipFill>
        <p:spPr bwMode="auto">
          <a:xfrm>
            <a:off x="1680143" y="3051377"/>
            <a:ext cx="7212337" cy="333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6115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/>
              <a:t>Aim</a:t>
            </a:r>
            <a:br>
              <a:rPr lang="en-GB" altLang="de-DE" dirty="0" smtClean="0"/>
            </a:br>
            <a:r>
              <a:rPr lang="en-GB" altLang="de-DE" sz="2400" dirty="0" smtClean="0"/>
              <a:t>of the </a:t>
            </a:r>
            <a:r>
              <a:rPr lang="en-GB" altLang="de-DE" sz="2400" dirty="0" smtClean="0"/>
              <a:t>Train the Trainers’ Workshop</a:t>
            </a:r>
            <a:endParaRPr lang="en-GB" altLang="de-DE" sz="1600" dirty="0" smtClean="0"/>
          </a:p>
        </p:txBody>
      </p:sp>
      <p:sp>
        <p:nvSpPr>
          <p:cNvPr id="5123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Explain: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b="1" dirty="0">
                <a:solidFill>
                  <a:srgbClr val="000000"/>
                </a:solidFill>
              </a:rPr>
              <a:t>What is a “Common Module”?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b="1" dirty="0">
                <a:solidFill>
                  <a:srgbClr val="000000"/>
                </a:solidFill>
              </a:rPr>
              <a:t>Why do we need them</a:t>
            </a:r>
            <a:r>
              <a:rPr lang="en-GB" altLang="de-DE" b="1" dirty="0" smtClean="0">
                <a:solidFill>
                  <a:srgbClr val="000000"/>
                </a:solidFill>
              </a:rPr>
              <a:t>?</a:t>
            </a:r>
          </a:p>
          <a:p>
            <a:pPr marL="0" lvl="1" indent="0">
              <a:spcAft>
                <a:spcPts val="1800"/>
              </a:spcAft>
              <a:buClr>
                <a:schemeClr val="tx1"/>
              </a:buClr>
              <a:buNone/>
              <a:defRPr/>
            </a:pPr>
            <a:endParaRPr lang="en-GB" altLang="de-DE" b="1" dirty="0">
              <a:solidFill>
                <a:srgbClr val="000000"/>
              </a:solidFill>
            </a:endParaRPr>
          </a:p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</a:p>
          <a:p>
            <a:pPr lvl="1"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b="1" dirty="0" smtClean="0">
                <a:solidFill>
                  <a:srgbClr val="000000"/>
                </a:solidFill>
              </a:rPr>
              <a:t>for establishing a Common Module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4925" y="2146717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13 / Question 13: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abbreviations are used within the entire document?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624013" y="3212976"/>
            <a:ext cx="730726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all abbreviations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on the last page of the module description;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integrate all abbreviations (also those ones of the headers, footnotes, etc.);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use the format of the module description.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1319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67544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14: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the description of the future Common Module to the IG Chairman, to the LoD2 and LoD8 chairpersons and to the ESDC TM.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1624013" y="3573016"/>
            <a:ext cx="73072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sending…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integrate everything according to the template;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format the document according to the template;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integrate the name of the responsible person in the footnote;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make a proper grammar- and spell-check according to </a:t>
            </a:r>
            <a:r>
              <a:rPr lang="en-GB" altLang="de-DE" sz="1800" b="1" u="sng" kern="0" dirty="0" smtClean="0">
                <a:solidFill>
                  <a:srgbClr val="000000"/>
                </a:solidFill>
              </a:rPr>
              <a:t>British</a:t>
            </a:r>
            <a:r>
              <a:rPr lang="en-GB" altLang="de-DE" sz="1800" b="1" kern="0" dirty="0" smtClean="0">
                <a:solidFill>
                  <a:srgbClr val="000000"/>
                </a:solidFill>
              </a:rPr>
              <a:t> English.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1974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15 / Question 15: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possible to issue ECTS Grades during the Common Module?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3212976"/>
            <a:ext cx="7307262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Bologna-Process (and according to ERASMUS+)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students should receive ECTS-grades;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ECTS-grades are not just a transfer of the national grades;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ECTS-grades request a certain calculation;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it would be useful that segments of the evaluation (e.g.: test(s), observations, presentations, etc.) are evaluated with the same amount of points;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  <a:hlinkClick r:id="rId2" action="ppaction://hlinkfile"/>
              </a:rPr>
              <a:t>Link to the calculation paper</a:t>
            </a:r>
            <a:r>
              <a:rPr lang="en-GB" altLang="de-DE" sz="1800" b="1" kern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5326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06B60A1-08DC-B843-ADDA-2A82DD728C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844824"/>
            <a:ext cx="2527308" cy="2520000"/>
          </a:xfrm>
          <a:prstGeom prst="rect">
            <a:avLst/>
          </a:prstGeom>
          <a:effectLst>
            <a:reflection blurRad="6350" stA="52000" endA="300" endPos="35000" dist="419100" dir="5400000" sy="-100000" algn="bl" rotWithShape="0"/>
          </a:effectLst>
        </p:spPr>
      </p:pic>
      <p:sp>
        <p:nvSpPr>
          <p:cNvPr id="7" name="Textfeld 6"/>
          <p:cNvSpPr txBox="1"/>
          <p:nvPr/>
        </p:nvSpPr>
        <p:spPr>
          <a:xfrm>
            <a:off x="5794994" y="3068960"/>
            <a:ext cx="3059877" cy="2123658"/>
          </a:xfrm>
          <a:prstGeom prst="rect">
            <a:avLst/>
          </a:prstGeom>
          <a:noFill/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GB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</a:t>
            </a:r>
          </a:p>
          <a:p>
            <a:pPr algn="ctr"/>
            <a:r>
              <a:rPr lang="en-GB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  <a:endParaRPr lang="en-GB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"/>
          <a:stretch/>
        </p:blipFill>
        <p:spPr>
          <a:xfrm>
            <a:off x="1540349" y="2996952"/>
            <a:ext cx="2502424" cy="2520000"/>
          </a:xfrm>
          <a:prstGeom prst="rect">
            <a:avLst/>
          </a:prstGeom>
          <a:effectLst>
            <a:outerShdw blurRad="304800" dist="177800" dir="24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5130047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9336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494155" y="3717032"/>
            <a:ext cx="6393269" cy="1058329"/>
            <a:chOff x="1494155" y="3717032"/>
            <a:chExt cx="6393269" cy="1058329"/>
          </a:xfrm>
        </p:grpSpPr>
        <p:grpSp>
          <p:nvGrpSpPr>
            <p:cNvPr id="144" name="Gruppieren 143"/>
            <p:cNvGrpSpPr/>
            <p:nvPr/>
          </p:nvGrpSpPr>
          <p:grpSpPr>
            <a:xfrm>
              <a:off x="1494155" y="3717032"/>
              <a:ext cx="6393269" cy="1058329"/>
              <a:chOff x="1494155" y="3717032"/>
              <a:chExt cx="6393269" cy="1058329"/>
            </a:xfrm>
          </p:grpSpPr>
          <p:cxnSp>
            <p:nvCxnSpPr>
              <p:cNvPr id="86" name="Gerade Verbindung mit Pfeil 85"/>
              <p:cNvCxnSpPr/>
              <p:nvPr/>
            </p:nvCxnSpPr>
            <p:spPr bwMode="auto">
              <a:xfrm flipH="1">
                <a:off x="3167013" y="4282771"/>
                <a:ext cx="4720411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Gerade Verbindung mit Pfeil 11"/>
              <p:cNvCxnSpPr/>
              <p:nvPr/>
            </p:nvCxnSpPr>
            <p:spPr bwMode="auto">
              <a:xfrm flipH="1">
                <a:off x="3167012" y="4084387"/>
                <a:ext cx="3162998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Gerade Verbindung mit Pfeil 13"/>
              <p:cNvCxnSpPr/>
              <p:nvPr/>
            </p:nvCxnSpPr>
            <p:spPr bwMode="auto">
              <a:xfrm flipH="1">
                <a:off x="3167012" y="3890251"/>
                <a:ext cx="1560754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feld 12"/>
              <p:cNvSpPr txBox="1"/>
              <p:nvPr/>
            </p:nvSpPr>
            <p:spPr>
              <a:xfrm>
                <a:off x="1494155" y="3717032"/>
                <a:ext cx="1603571" cy="1058329"/>
              </a:xfrm>
              <a:prstGeom prst="rect">
                <a:avLst/>
              </a:prstGeom>
              <a:gradFill>
                <a:gsLst>
                  <a:gs pos="84000">
                    <a:schemeClr val="bg1">
                      <a:alpha val="50000"/>
                    </a:schemeClr>
                  </a:gs>
                  <a:gs pos="0">
                    <a:srgbClr val="0033CC"/>
                  </a:gs>
                  <a:gs pos="100000">
                    <a:srgbClr val="0033CC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>
                <a:noAutofit/>
              </a:bodyPr>
              <a:lstStyle>
                <a:defPPr>
                  <a:defRPr lang="de-DE"/>
                </a:defPPr>
                <a:lvl1pPr>
                  <a:defRPr sz="1100" b="1"/>
                </a:lvl1pPr>
              </a:lstStyle>
              <a:p>
                <a:pPr algn="ctr"/>
                <a:r>
                  <a:rPr lang="en-GB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Implementation Group</a:t>
                </a:r>
              </a:p>
              <a:p>
                <a:pPr algn="ctr"/>
                <a:r>
                  <a:rPr lang="en-GB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BOEI </a:t>
                </a:r>
                <a:r>
                  <a:rPr lang="en-GB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Representatives</a:t>
                </a:r>
              </a:p>
            </p:txBody>
          </p:sp>
        </p:grpSp>
        <p:pic>
          <p:nvPicPr>
            <p:cNvPr id="76" name="Grafik 7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"/>
            <a:stretch/>
          </p:blipFill>
          <p:spPr>
            <a:xfrm>
              <a:off x="1987720" y="4101412"/>
              <a:ext cx="626322" cy="6319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32" name="Gerade Verbindung mit Pfeil 131"/>
          <p:cNvCxnSpPr/>
          <p:nvPr/>
        </p:nvCxnSpPr>
        <p:spPr bwMode="auto">
          <a:xfrm flipH="1" flipV="1">
            <a:off x="6919605" y="4365104"/>
            <a:ext cx="667187" cy="707362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mit Pfeil 134"/>
          <p:cNvCxnSpPr/>
          <p:nvPr/>
        </p:nvCxnSpPr>
        <p:spPr bwMode="auto">
          <a:xfrm flipH="1" flipV="1">
            <a:off x="5836032" y="4365104"/>
            <a:ext cx="1747089" cy="707362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mit Pfeil 139"/>
          <p:cNvCxnSpPr/>
          <p:nvPr/>
        </p:nvCxnSpPr>
        <p:spPr bwMode="auto">
          <a:xfrm flipV="1">
            <a:off x="7554686" y="4365104"/>
            <a:ext cx="347907" cy="711268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 flipH="1" flipV="1">
            <a:off x="3163383" y="4490975"/>
            <a:ext cx="3620128" cy="59421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 smtClean="0"/>
              <a:t>Common Module</a:t>
            </a:r>
            <a:br>
              <a:rPr lang="en-GB" dirty="0" smtClean="0"/>
            </a:br>
            <a:r>
              <a:rPr lang="en-GB" sz="2400" dirty="0" smtClean="0"/>
              <a:t>What is it?</a:t>
            </a:r>
            <a:endParaRPr lang="en-GB" dirty="0"/>
          </a:p>
        </p:txBody>
      </p:sp>
      <p:grpSp>
        <p:nvGrpSpPr>
          <p:cNvPr id="106" name="Gruppieren 105"/>
          <p:cNvGrpSpPr/>
          <p:nvPr/>
        </p:nvGrpSpPr>
        <p:grpSpPr>
          <a:xfrm>
            <a:off x="1904363" y="4796441"/>
            <a:ext cx="789301" cy="1579025"/>
            <a:chOff x="1904363" y="4796441"/>
            <a:chExt cx="789301" cy="1579025"/>
          </a:xfrm>
        </p:grpSpPr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1904363" y="5223338"/>
              <a:ext cx="789301" cy="1152128"/>
            </a:xfrm>
            <a:prstGeom prst="rect">
              <a:avLst/>
            </a:prstGeom>
            <a:gradFill rotWithShape="1">
              <a:gsLst>
                <a:gs pos="38000">
                  <a:srgbClr val="003399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/>
              <a:r>
                <a:rPr lang="en-GB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Approved</a:t>
              </a:r>
            </a:p>
            <a:p>
              <a:pPr algn="ctr"/>
              <a:r>
                <a:rPr lang="en-GB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Common</a:t>
              </a:r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Module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XXXX</a:t>
              </a:r>
            </a:p>
            <a:p>
              <a:pPr algn="ctr"/>
              <a:r>
                <a:rPr lang="en-GB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(X ECTS)</a:t>
              </a:r>
              <a:endPara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cxnSp>
          <p:nvCxnSpPr>
            <p:cNvPr id="52" name="Gerade Verbindung mit Pfeil 51"/>
            <p:cNvCxnSpPr/>
            <p:nvPr/>
          </p:nvCxnSpPr>
          <p:spPr bwMode="auto">
            <a:xfrm>
              <a:off x="2295456" y="4796441"/>
              <a:ext cx="0" cy="39600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5" name="Gruppieren 144"/>
          <p:cNvGrpSpPr/>
          <p:nvPr/>
        </p:nvGrpSpPr>
        <p:grpSpPr>
          <a:xfrm>
            <a:off x="2734964" y="5221060"/>
            <a:ext cx="1296048" cy="1152000"/>
            <a:chOff x="2734964" y="5221060"/>
            <a:chExt cx="1296048" cy="1152000"/>
          </a:xfrm>
        </p:grpSpPr>
        <p:cxnSp>
          <p:nvCxnSpPr>
            <p:cNvPr id="55" name="Gerade Verbindung mit Pfeil 54"/>
            <p:cNvCxnSpPr/>
            <p:nvPr/>
          </p:nvCxnSpPr>
          <p:spPr bwMode="auto">
            <a:xfrm>
              <a:off x="2734964" y="5796232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>
              <a:off x="3167012" y="5221060"/>
              <a:ext cx="864000" cy="1152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 anchorCtr="0"/>
            <a:lstStyle/>
            <a:p>
              <a:pPr algn="ctr"/>
              <a:r>
                <a:rPr lang="en-GB" sz="1200" b="1" dirty="0" err="1" smtClean="0"/>
                <a:t>Implemen</a:t>
              </a:r>
              <a:r>
                <a:rPr lang="en-GB" sz="1200" b="1" dirty="0" smtClean="0"/>
                <a:t>-</a:t>
              </a:r>
            </a:p>
            <a:p>
              <a:pPr algn="ctr"/>
              <a:r>
                <a:rPr lang="en-GB" sz="1200" b="1" dirty="0" err="1" smtClean="0"/>
                <a:t>tation</a:t>
              </a:r>
              <a:endParaRPr lang="en-GB" sz="1200" b="1" dirty="0" smtClean="0"/>
            </a:p>
            <a:p>
              <a:pPr algn="ctr"/>
              <a:r>
                <a:rPr lang="en-GB" sz="1200" b="1" dirty="0" smtClean="0"/>
                <a:t>(national</a:t>
              </a:r>
            </a:p>
            <a:p>
              <a:pPr algn="ctr"/>
              <a:r>
                <a:rPr lang="en-GB" sz="1200" b="1" dirty="0" smtClean="0"/>
                <a:t>Curricula)</a:t>
              </a:r>
              <a:endParaRPr lang="en-GB" sz="1400" b="1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4496496" y="1582974"/>
            <a:ext cx="1523528" cy="2750002"/>
            <a:chOff x="4496496" y="1582974"/>
            <a:chExt cx="1523528" cy="2750002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4496496" y="3084507"/>
              <a:ext cx="1523528" cy="1248469"/>
              <a:chOff x="4502120" y="3084507"/>
              <a:chExt cx="1523528" cy="1248469"/>
            </a:xfrm>
          </p:grpSpPr>
          <p:sp>
            <p:nvSpPr>
              <p:cNvPr id="46" name="Textfeld 45"/>
              <p:cNvSpPr txBox="1"/>
              <p:nvPr/>
            </p:nvSpPr>
            <p:spPr>
              <a:xfrm>
                <a:off x="4742635" y="3828976"/>
                <a:ext cx="1080000" cy="504000"/>
              </a:xfrm>
              <a:prstGeom prst="rect">
                <a:avLst/>
              </a:prstGeom>
              <a:gradFill>
                <a:gsLst>
                  <a:gs pos="48700">
                    <a:schemeClr val="bg1">
                      <a:alpha val="50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noAutofit/>
              </a:bodyPr>
              <a:lstStyle/>
              <a:p>
                <a:pPr algn="ctr"/>
                <a:r>
                  <a:rPr lang="en-GB" sz="1100" b="1" dirty="0" smtClean="0"/>
                  <a:t>~ 80 Education</a:t>
                </a:r>
              </a:p>
              <a:p>
                <a:pPr algn="ctr"/>
                <a:r>
                  <a:rPr lang="en-GB" sz="1100" b="1" dirty="0" smtClean="0"/>
                  <a:t>Experts</a:t>
                </a:r>
                <a:endParaRPr lang="en-GB" sz="1100" b="1" dirty="0"/>
              </a:p>
            </p:txBody>
          </p:sp>
          <p:cxnSp>
            <p:nvCxnSpPr>
              <p:cNvPr id="47" name="Gerade Verbindung mit Pfeil 46"/>
              <p:cNvCxnSpPr/>
              <p:nvPr/>
            </p:nvCxnSpPr>
            <p:spPr bwMode="auto">
              <a:xfrm>
                <a:off x="5283037" y="3084507"/>
                <a:ext cx="1" cy="288000"/>
              </a:xfrm>
              <a:prstGeom prst="straightConnector1">
                <a:avLst/>
              </a:prstGeom>
              <a:noFill/>
              <a:ln w="63500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8" name="Picture 3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2120" y="3410324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54658" y="3410324"/>
                <a:ext cx="970990" cy="324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22" name="Gruppieren 21"/>
            <p:cNvGrpSpPr/>
            <p:nvPr/>
          </p:nvGrpSpPr>
          <p:grpSpPr>
            <a:xfrm>
              <a:off x="4667095" y="1582974"/>
              <a:ext cx="1223963" cy="1502406"/>
              <a:chOff x="4673268" y="3438762"/>
              <a:chExt cx="1223963" cy="1502406"/>
            </a:xfrm>
          </p:grpSpPr>
          <p:sp>
            <p:nvSpPr>
              <p:cNvPr id="33" name="Rectangle 65"/>
              <p:cNvSpPr>
                <a:spLocks noChangeArrowheads="1"/>
              </p:cNvSpPr>
              <p:nvPr/>
            </p:nvSpPr>
            <p:spPr bwMode="auto">
              <a:xfrm>
                <a:off x="4673268" y="3438762"/>
                <a:ext cx="1223963" cy="1502406"/>
              </a:xfrm>
              <a:prstGeom prst="rect">
                <a:avLst/>
              </a:prstGeom>
              <a:gradFill rotWithShape="1">
                <a:gsLst>
                  <a:gs pos="38000">
                    <a:srgbClr val="003399"/>
                  </a:gs>
                  <a:gs pos="100000">
                    <a:srgbClr val="FFFF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Ctr="1"/>
              <a:lstStyle/>
              <a:p>
                <a:pPr algn="ctr"/>
                <a:r>
                  <a:rPr lang="en-GB" sz="1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Proposed</a:t>
                </a:r>
                <a: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/>
                </a:r>
                <a:b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Module</a:t>
                </a:r>
              </a:p>
              <a:p>
                <a:pPr algn="ctr"/>
                <a:endParaRPr lang="en-GB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/>
                <a:endPara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Cultural</a:t>
                </a:r>
              </a:p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Awareness</a:t>
                </a:r>
              </a:p>
              <a:p>
                <a:pPr algn="ctr"/>
                <a:r>
                  <a:rPr lang="en-GB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(2 ECTS)</a:t>
                </a:r>
                <a:endPara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pic>
            <p:nvPicPr>
              <p:cNvPr id="34" name="Picture 3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938" y="3888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5" name="Picture 3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329" y="3924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6" name="Picture 28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204" y="3888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21" name="Gruppieren 20"/>
          <p:cNvGrpSpPr/>
          <p:nvPr/>
        </p:nvGrpSpPr>
        <p:grpSpPr>
          <a:xfrm>
            <a:off x="6251820" y="1582974"/>
            <a:ext cx="1223963" cy="2750002"/>
            <a:chOff x="6251820" y="1582974"/>
            <a:chExt cx="1223963" cy="2750002"/>
          </a:xfrm>
        </p:grpSpPr>
        <p:grpSp>
          <p:nvGrpSpPr>
            <p:cNvPr id="80" name="Gruppieren 79"/>
            <p:cNvGrpSpPr/>
            <p:nvPr/>
          </p:nvGrpSpPr>
          <p:grpSpPr>
            <a:xfrm>
              <a:off x="6275588" y="2947061"/>
              <a:ext cx="1173844" cy="1385915"/>
              <a:chOff x="6020922" y="2947061"/>
              <a:chExt cx="1173844" cy="1385915"/>
            </a:xfrm>
          </p:grpSpPr>
          <p:grpSp>
            <p:nvGrpSpPr>
              <p:cNvPr id="75" name="Gruppieren 74"/>
              <p:cNvGrpSpPr/>
              <p:nvPr/>
            </p:nvGrpSpPr>
            <p:grpSpPr>
              <a:xfrm>
                <a:off x="6020922" y="2947061"/>
                <a:ext cx="1173844" cy="784169"/>
                <a:chOff x="6020922" y="2947061"/>
                <a:chExt cx="1173844" cy="784169"/>
              </a:xfrm>
            </p:grpSpPr>
            <p:cxnSp>
              <p:nvCxnSpPr>
                <p:cNvPr id="74" name="Gerade Verbindung mit Pfeil 73"/>
                <p:cNvCxnSpPr/>
                <p:nvPr/>
              </p:nvCxnSpPr>
              <p:spPr bwMode="auto">
                <a:xfrm>
                  <a:off x="6607817" y="2947061"/>
                  <a:ext cx="1" cy="432000"/>
                </a:xfrm>
                <a:prstGeom prst="straightConnector1">
                  <a:avLst/>
                </a:prstGeom>
                <a:noFill/>
                <a:ln w="63500" cap="flat" cmpd="sng" algn="ctr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73" name="Gruppieren 72"/>
                <p:cNvGrpSpPr/>
                <p:nvPr/>
              </p:nvGrpSpPr>
              <p:grpSpPr>
                <a:xfrm>
                  <a:off x="6020922" y="3407230"/>
                  <a:ext cx="1173844" cy="324000"/>
                  <a:chOff x="9252520" y="3219238"/>
                  <a:chExt cx="1173844" cy="324000"/>
                </a:xfrm>
              </p:grpSpPr>
              <p:pic>
                <p:nvPicPr>
                  <p:cNvPr id="70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52520" y="3219238"/>
                    <a:ext cx="1173844" cy="3240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72" name="Textfeld 71"/>
                  <p:cNvSpPr txBox="1"/>
                  <p:nvPr/>
                </p:nvSpPr>
                <p:spPr>
                  <a:xfrm>
                    <a:off x="9640297" y="3270342"/>
                    <a:ext cx="779059" cy="9233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00" b="1" dirty="0" smtClean="0"/>
                      <a:t>Strategic Partnership</a:t>
                    </a:r>
                    <a:endParaRPr lang="en-GB" sz="600" b="1" dirty="0"/>
                  </a:p>
                </p:txBody>
              </p:sp>
            </p:grpSp>
          </p:grpSp>
          <p:sp>
            <p:nvSpPr>
              <p:cNvPr id="77" name="Textfeld 76"/>
              <p:cNvSpPr txBox="1"/>
              <p:nvPr/>
            </p:nvSpPr>
            <p:spPr>
              <a:xfrm>
                <a:off x="6075344" y="3828976"/>
                <a:ext cx="1080000" cy="504000"/>
              </a:xfrm>
              <a:prstGeom prst="rect">
                <a:avLst/>
              </a:prstGeom>
              <a:gradFill>
                <a:gsLst>
                  <a:gs pos="48700">
                    <a:schemeClr val="bg1">
                      <a:alpha val="50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noAutofit/>
              </a:bodyPr>
              <a:lstStyle>
                <a:defPPr>
                  <a:defRPr lang="de-DE"/>
                </a:defPPr>
                <a:lvl1pPr>
                  <a:defRPr sz="1100" b="1"/>
                </a:lvl1pPr>
              </a:lstStyle>
              <a:p>
                <a:pPr algn="ctr"/>
                <a:r>
                  <a:rPr lang="en-GB" dirty="0" smtClean="0"/>
                  <a:t>5 BOE</a:t>
                </a:r>
              </a:p>
              <a:p>
                <a:pPr algn="ctr"/>
                <a:r>
                  <a:rPr lang="en-GB" dirty="0" smtClean="0"/>
                  <a:t>Institutions</a:t>
                </a:r>
                <a:endParaRPr lang="en-GB" dirty="0"/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6251820" y="1582974"/>
              <a:ext cx="1223963" cy="1502406"/>
              <a:chOff x="5997703" y="3438762"/>
              <a:chExt cx="1223963" cy="1502406"/>
            </a:xfrm>
          </p:grpSpPr>
          <p:sp>
            <p:nvSpPr>
              <p:cNvPr id="29" name="Rectangle 65"/>
              <p:cNvSpPr>
                <a:spLocks noChangeArrowheads="1"/>
              </p:cNvSpPr>
              <p:nvPr/>
            </p:nvSpPr>
            <p:spPr bwMode="auto">
              <a:xfrm>
                <a:off x="5997703" y="3438762"/>
                <a:ext cx="1223963" cy="1502406"/>
              </a:xfrm>
              <a:prstGeom prst="rect">
                <a:avLst/>
              </a:prstGeom>
              <a:gradFill rotWithShape="1">
                <a:gsLst>
                  <a:gs pos="38000">
                    <a:srgbClr val="003399"/>
                  </a:gs>
                  <a:gs pos="100000">
                    <a:srgbClr val="FFFF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Ctr="1"/>
              <a:lstStyle/>
              <a:p>
                <a:pPr algn="ctr"/>
                <a:r>
                  <a:rPr lang="en-GB" sz="1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Proposed</a:t>
                </a:r>
                <a: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/>
                </a:r>
                <a:b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</a:br>
                <a:r>
                  <a:rPr lang="en-GB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Module</a:t>
                </a:r>
              </a:p>
              <a:p>
                <a:pPr algn="ctr"/>
                <a:endParaRPr lang="en-GB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/>
                <a:endPara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Electronic</a:t>
                </a:r>
              </a:p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Warfare</a:t>
                </a:r>
              </a:p>
              <a:p>
                <a:pPr algn="ctr"/>
                <a:r>
                  <a:rPr lang="en-GB" sz="1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(2 ECTS)</a:t>
                </a:r>
                <a:endParaRPr lang="en-GB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pic>
            <p:nvPicPr>
              <p:cNvPr id="30" name="Picture 15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1637" y="3888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244" y="3924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2" name="Picture 25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5488" y="3888000"/>
                <a:ext cx="486000" cy="324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105" name="Gruppieren 104"/>
          <p:cNvGrpSpPr/>
          <p:nvPr/>
        </p:nvGrpSpPr>
        <p:grpSpPr>
          <a:xfrm>
            <a:off x="2330134" y="2065378"/>
            <a:ext cx="2154129" cy="1599432"/>
            <a:chOff x="2330134" y="2065378"/>
            <a:chExt cx="2154129" cy="1599432"/>
          </a:xfrm>
        </p:grpSpPr>
        <p:sp>
          <p:nvSpPr>
            <p:cNvPr id="97" name="Textfeld 96"/>
            <p:cNvSpPr txBox="1"/>
            <p:nvPr/>
          </p:nvSpPr>
          <p:spPr>
            <a:xfrm>
              <a:off x="2912352" y="2065378"/>
              <a:ext cx="1571911" cy="1234208"/>
            </a:xfrm>
            <a:prstGeom prst="rect">
              <a:avLst/>
            </a:prstGeom>
            <a:gradFill>
              <a:gsLst>
                <a:gs pos="96000">
                  <a:schemeClr val="bg1"/>
                </a:gs>
                <a:gs pos="31000">
                  <a:schemeClr val="bg1">
                    <a:alpha val="50000"/>
                  </a:schemeClr>
                </a:gs>
                <a:gs pos="0">
                  <a:srgbClr val="0033CC"/>
                </a:gs>
                <a:gs pos="100000">
                  <a:srgbClr val="0033CC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>
              <a:no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IG + LoD 8 Chairmen 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pre-check: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900" dirty="0" smtClean="0"/>
                <a:t>Strategy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900" dirty="0" smtClean="0"/>
                <a:t>Goal-correctness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900" dirty="0" smtClean="0"/>
                <a:t>Learning Outcomes</a:t>
              </a:r>
              <a:br>
                <a:rPr lang="en-GB" sz="900" dirty="0" smtClean="0"/>
              </a:br>
              <a:r>
                <a:rPr lang="en-GB" sz="900" dirty="0" smtClean="0"/>
                <a:t>acc. to LoD 2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900" dirty="0" smtClean="0"/>
                <a:t>ECTS correctness</a:t>
              </a:r>
              <a:br>
                <a:rPr lang="en-GB" sz="900" dirty="0" smtClean="0"/>
              </a:br>
              <a:r>
                <a:rPr lang="en-GB" sz="900" dirty="0" smtClean="0"/>
                <a:t>(law, regulations)</a:t>
              </a:r>
              <a:endParaRPr lang="en-GB" sz="900" dirty="0"/>
            </a:p>
          </p:txBody>
        </p:sp>
        <p:cxnSp>
          <p:nvCxnSpPr>
            <p:cNvPr id="99" name="Gerade Verbindung mit Pfeil 98"/>
            <p:cNvCxnSpPr/>
            <p:nvPr/>
          </p:nvCxnSpPr>
          <p:spPr bwMode="auto">
            <a:xfrm flipH="1">
              <a:off x="2330134" y="3299586"/>
              <a:ext cx="582218" cy="365224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2" name="Gruppieren 111"/>
          <p:cNvGrpSpPr/>
          <p:nvPr/>
        </p:nvGrpSpPr>
        <p:grpSpPr>
          <a:xfrm>
            <a:off x="4088264" y="5241344"/>
            <a:ext cx="2206848" cy="241980"/>
            <a:chOff x="4088264" y="5241344"/>
            <a:chExt cx="2206848" cy="241980"/>
          </a:xfrm>
        </p:grpSpPr>
        <p:grpSp>
          <p:nvGrpSpPr>
            <p:cNvPr id="110" name="Gruppieren 109"/>
            <p:cNvGrpSpPr/>
            <p:nvPr/>
          </p:nvGrpSpPr>
          <p:grpSpPr>
            <a:xfrm>
              <a:off x="4527598" y="5241344"/>
              <a:ext cx="1767514" cy="241980"/>
              <a:chOff x="4652383" y="5017335"/>
              <a:chExt cx="1767514" cy="241980"/>
            </a:xfrm>
          </p:grpSpPr>
          <p:sp>
            <p:nvSpPr>
              <p:cNvPr id="67" name="Textfeld 66"/>
              <p:cNvSpPr txBox="1"/>
              <p:nvPr/>
            </p:nvSpPr>
            <p:spPr>
              <a:xfrm>
                <a:off x="4652383" y="5017335"/>
                <a:ext cx="1767514" cy="241980"/>
              </a:xfrm>
              <a:prstGeom prst="rect">
                <a:avLst/>
              </a:prstGeom>
              <a:gradFill>
                <a:gsLst>
                  <a:gs pos="48700">
                    <a:schemeClr val="bg1">
                      <a:alpha val="50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6000" tIns="36000" rIns="36000" bIns="36000" rtlCol="0">
                <a:spAutoFit/>
              </a:bodyPr>
              <a:lstStyle>
                <a:defPPr>
                  <a:defRPr lang="de-DE"/>
                </a:defPPr>
                <a:lvl1pPr>
                  <a:defRPr sz="1100" b="1"/>
                </a:lvl1pPr>
              </a:lstStyle>
              <a:p>
                <a:r>
                  <a:rPr lang="en-GB" dirty="0"/>
                  <a:t>External </a:t>
                </a:r>
                <a:r>
                  <a:rPr lang="en-GB" dirty="0" smtClean="0"/>
                  <a:t>Evaluation?</a:t>
                </a:r>
                <a:endParaRPr lang="en-GB" dirty="0"/>
              </a:p>
            </p:txBody>
          </p:sp>
          <p:pic>
            <p:nvPicPr>
              <p:cNvPr id="66" name="Picture 30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6064" y="5033496"/>
                <a:ext cx="309090" cy="20606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cxnSp>
          <p:nvCxnSpPr>
            <p:cNvPr id="111" name="Gerade Verbindung mit Pfeil 110"/>
            <p:cNvCxnSpPr/>
            <p:nvPr/>
          </p:nvCxnSpPr>
          <p:spPr bwMode="auto">
            <a:xfrm>
              <a:off x="4088264" y="5360516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7" name="Gruppieren 116"/>
          <p:cNvGrpSpPr/>
          <p:nvPr/>
        </p:nvGrpSpPr>
        <p:grpSpPr>
          <a:xfrm>
            <a:off x="6344768" y="5085185"/>
            <a:ext cx="2031322" cy="1278558"/>
            <a:chOff x="6344768" y="5085185"/>
            <a:chExt cx="2031322" cy="1278558"/>
          </a:xfrm>
        </p:grpSpPr>
        <p:cxnSp>
          <p:nvCxnSpPr>
            <p:cNvPr id="114" name="Gerade Verbindung mit Pfeil 113"/>
            <p:cNvCxnSpPr/>
            <p:nvPr/>
          </p:nvCxnSpPr>
          <p:spPr bwMode="auto">
            <a:xfrm>
              <a:off x="6345765" y="5359016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mit Pfeil 114"/>
            <p:cNvCxnSpPr/>
            <p:nvPr/>
          </p:nvCxnSpPr>
          <p:spPr bwMode="auto">
            <a:xfrm>
              <a:off x="6344768" y="6162256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feld 63"/>
            <p:cNvSpPr txBox="1"/>
            <p:nvPr/>
          </p:nvSpPr>
          <p:spPr>
            <a:xfrm>
              <a:off x="6790152" y="5085185"/>
              <a:ext cx="1585938" cy="1278558"/>
            </a:xfrm>
            <a:prstGeom prst="rect">
              <a:avLst/>
            </a:prstGeom>
            <a:gradFill>
              <a:gsLst>
                <a:gs pos="48700">
                  <a:schemeClr val="bg1">
                    <a:alpha val="50000"/>
                  </a:schemeClr>
                </a:gs>
                <a:gs pos="0">
                  <a:srgbClr val="0033CC"/>
                </a:gs>
                <a:gs pos="100000">
                  <a:srgbClr val="0033CC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no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sz="1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Regular</a:t>
              </a:r>
            </a:p>
            <a:p>
              <a:pPr algn="ctr"/>
              <a:r>
                <a:rPr lang="en-GB" sz="1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adjustment(s)</a:t>
              </a:r>
            </a:p>
            <a:p>
              <a:pPr algn="ctr"/>
              <a:endParaRPr lang="en-GB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GB" sz="9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see:</a:t>
              </a:r>
            </a:p>
            <a:p>
              <a:pPr algn="ctr"/>
              <a:r>
                <a:rPr lang="en-GB" sz="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http</a:t>
              </a:r>
              <a:r>
                <a:rPr lang="en-GB" sz="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://www.emilyo.eu/node/988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091392" y="5525344"/>
            <a:ext cx="2234362" cy="838398"/>
            <a:chOff x="4091392" y="5525344"/>
            <a:chExt cx="2234362" cy="838398"/>
          </a:xfrm>
        </p:grpSpPr>
        <p:sp>
          <p:nvSpPr>
            <p:cNvPr id="68" name="Geschweifte Klammer links 67"/>
            <p:cNvSpPr/>
            <p:nvPr/>
          </p:nvSpPr>
          <p:spPr bwMode="auto">
            <a:xfrm rot="5400000">
              <a:off x="5316059" y="4705781"/>
              <a:ext cx="190132" cy="1829258"/>
            </a:xfrm>
            <a:prstGeom prst="leftBrace">
              <a:avLst>
                <a:gd name="adj1" fmla="val 50409"/>
                <a:gd name="adj2" fmla="val 50000"/>
              </a:avLst>
            </a:prstGeom>
            <a:noFill/>
            <a:ln w="381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525392" y="5952485"/>
              <a:ext cx="1767514" cy="411257"/>
            </a:xfrm>
            <a:prstGeom prst="rect">
              <a:avLst/>
            </a:prstGeom>
            <a:gradFill>
              <a:gsLst>
                <a:gs pos="48700">
                  <a:schemeClr val="bg1">
                    <a:alpha val="50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>
              <a:sp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dirty="0"/>
                <a:t>Internal Quality</a:t>
              </a:r>
            </a:p>
            <a:p>
              <a:pPr algn="ctr"/>
              <a:r>
                <a:rPr lang="en-GB" dirty="0"/>
                <a:t>Assurance System</a:t>
              </a:r>
            </a:p>
          </p:txBody>
        </p:sp>
        <p:cxnSp>
          <p:nvCxnSpPr>
            <p:cNvPr id="107" name="Gerade Verbindung mit Pfeil 106"/>
            <p:cNvCxnSpPr/>
            <p:nvPr/>
          </p:nvCxnSpPr>
          <p:spPr bwMode="auto">
            <a:xfrm>
              <a:off x="4091392" y="6165304"/>
              <a:ext cx="396000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" name="Gruppieren 14"/>
            <p:cNvGrpSpPr/>
            <p:nvPr/>
          </p:nvGrpSpPr>
          <p:grpSpPr>
            <a:xfrm>
              <a:off x="4556236" y="5665752"/>
              <a:ext cx="1709060" cy="254193"/>
              <a:chOff x="4556236" y="5665752"/>
              <a:chExt cx="1709060" cy="254193"/>
            </a:xfrm>
          </p:grpSpPr>
          <p:pic>
            <p:nvPicPr>
              <p:cNvPr id="58" name="Picture 15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3516" y="5667945"/>
                <a:ext cx="378000" cy="25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59" name="Picture 5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4279" y="5665752"/>
                <a:ext cx="378000" cy="25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60" name="Picture 11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7296" y="5665752"/>
                <a:ext cx="378000" cy="25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5" name="Picture 21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236" y="5665752"/>
                <a:ext cx="378000" cy="2520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2" name="Gruppieren 1"/>
          <p:cNvGrpSpPr/>
          <p:nvPr/>
        </p:nvGrpSpPr>
        <p:grpSpPr>
          <a:xfrm>
            <a:off x="7812533" y="1582974"/>
            <a:ext cx="1223963" cy="2744131"/>
            <a:chOff x="7812533" y="1582974"/>
            <a:chExt cx="1223963" cy="2744131"/>
          </a:xfrm>
        </p:grpSpPr>
        <p:cxnSp>
          <p:nvCxnSpPr>
            <p:cNvPr id="9" name="Gerade Verbindung mit Pfeil 8"/>
            <p:cNvCxnSpPr/>
            <p:nvPr/>
          </p:nvCxnSpPr>
          <p:spPr bwMode="auto">
            <a:xfrm>
              <a:off x="8424513" y="2946889"/>
              <a:ext cx="1" cy="43200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feld 7"/>
            <p:cNvSpPr txBox="1"/>
            <p:nvPr/>
          </p:nvSpPr>
          <p:spPr>
            <a:xfrm>
              <a:off x="7887424" y="3823105"/>
              <a:ext cx="1080000" cy="504000"/>
            </a:xfrm>
            <a:prstGeom prst="rect">
              <a:avLst/>
            </a:prstGeom>
            <a:gradFill>
              <a:gsLst>
                <a:gs pos="48700">
                  <a:schemeClr val="bg1">
                    <a:alpha val="50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no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dirty="0"/>
                <a:t>Experts from</a:t>
              </a:r>
            </a:p>
            <a:p>
              <a:pPr algn="ctr"/>
              <a:r>
                <a:rPr lang="en-GB" dirty="0" smtClean="0"/>
                <a:t>BOEI &amp; </a:t>
              </a:r>
              <a:r>
                <a:rPr lang="en-GB" dirty="0"/>
                <a:t>MOD</a:t>
              </a: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7812533" y="1582974"/>
              <a:ext cx="1223963" cy="1502406"/>
            </a:xfrm>
            <a:prstGeom prst="rect">
              <a:avLst/>
            </a:prstGeom>
            <a:gradFill rotWithShape="1">
              <a:gsLst>
                <a:gs pos="38000">
                  <a:srgbClr val="003399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Ctr="1"/>
            <a:lstStyle/>
            <a:p>
              <a:pPr algn="ctr"/>
              <a:r>
                <a:rPr lang="en-GB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Proposed</a:t>
              </a:r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Module</a:t>
              </a:r>
            </a:p>
            <a:p>
              <a:pPr algn="ctr"/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en-GB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Fighting in</a:t>
              </a:r>
            </a:p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Build-Up Areas</a:t>
              </a:r>
            </a:p>
            <a:p>
              <a:pPr algn="ctr"/>
              <a:r>
                <a:rPr lang="en-GB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(3 ECTS)</a:t>
              </a:r>
              <a:endPara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84" name="Grafik 83"/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6822" y="1997040"/>
              <a:ext cx="401393" cy="486000"/>
            </a:xfrm>
            <a:prstGeom prst="rect">
              <a:avLst/>
            </a:prstGeom>
          </p:spPr>
        </p:pic>
        <p:pic>
          <p:nvPicPr>
            <p:cNvPr id="87" name="Picture 18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419" y="3406897"/>
              <a:ext cx="484574" cy="324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1494155" y="1592213"/>
            <a:ext cx="1603571" cy="2074700"/>
            <a:chOff x="1494155" y="1592213"/>
            <a:chExt cx="1603571" cy="2074700"/>
          </a:xfrm>
        </p:grpSpPr>
        <p:cxnSp>
          <p:nvCxnSpPr>
            <p:cNvPr id="16" name="Gerade Verbindung mit Pfeil 15"/>
            <p:cNvCxnSpPr/>
            <p:nvPr/>
          </p:nvCxnSpPr>
          <p:spPr bwMode="auto">
            <a:xfrm>
              <a:off x="2288622" y="3162913"/>
              <a:ext cx="0" cy="504000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16"/>
            <p:cNvSpPr txBox="1"/>
            <p:nvPr/>
          </p:nvSpPr>
          <p:spPr>
            <a:xfrm>
              <a:off x="1494155" y="1592213"/>
              <a:ext cx="1603571" cy="411257"/>
            </a:xfrm>
            <a:prstGeom prst="rect">
              <a:avLst/>
            </a:prstGeom>
            <a:gradFill>
              <a:gsLst>
                <a:gs pos="48700">
                  <a:schemeClr val="bg1">
                    <a:alpha val="50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>
                <a:defRPr sz="1100" b="1"/>
              </a:lvl1pPr>
            </a:lstStyle>
            <a:p>
              <a:pPr algn="ctr"/>
              <a:r>
                <a:rPr lang="en-GB" dirty="0"/>
                <a:t>Request comments</a:t>
              </a:r>
            </a:p>
            <a:p>
              <a:r>
                <a:rPr lang="en-GB" dirty="0"/>
                <a:t>from </a:t>
              </a:r>
              <a:r>
                <a:rPr lang="en-GB" dirty="0" smtClean="0"/>
                <a:t>65 </a:t>
              </a:r>
              <a:r>
                <a:rPr lang="en-GB" dirty="0"/>
                <a:t>BOEI (or MOD)</a:t>
              </a:r>
            </a:p>
          </p:txBody>
        </p:sp>
        <p:pic>
          <p:nvPicPr>
            <p:cNvPr id="78" name="Picture 2" descr="File:European Union main map.svg - Wikipedia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7128" y="2072429"/>
              <a:ext cx="1082987" cy="1044000"/>
            </a:xfrm>
            <a:prstGeom prst="rect">
              <a:avLst/>
            </a:prstGeom>
            <a:noFill/>
            <a:ln>
              <a:solidFill>
                <a:srgbClr val="003399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34925" y="2664191"/>
            <a:ext cx="1187450" cy="690732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6053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6028" y="1552552"/>
            <a:ext cx="7747972" cy="48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395413" y="1554163"/>
            <a:ext cx="7758112" cy="48815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4873"/>
              </p:ext>
            </p:extLst>
          </p:nvPr>
        </p:nvGraphicFramePr>
        <p:xfrm>
          <a:off x="1465192" y="1614097"/>
          <a:ext cx="7588888" cy="4742928"/>
        </p:xfrm>
        <a:graphic>
          <a:graphicData uri="http://schemas.openxmlformats.org/drawingml/2006/table">
            <a:tbl>
              <a:tblPr firstRow="1" firstCol="1" bandRow="1"/>
              <a:tblGrid>
                <a:gridCol w="2754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06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Common Module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ECTS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Common Module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baseline="0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  <a:ea typeface="MS Mincho"/>
                        </a:rPr>
                        <a:t>ECTS</a:t>
                      </a:r>
                      <a:endParaRPr lang="en-GB" sz="1200" baseline="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2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Advanced Technologies in Borders Surveillance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Individual Personal Development and Meta-Communication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for ICAO LPR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Interoperability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P1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Irregular Warfare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2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Aviation English P2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Law of Armed Conflict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2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Basic Military English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Leadership &amp; Agility in Complex Environments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Battle Physical, Mental and Survival Training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Leadership in Communication - IMLA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Biosafety and Bioterrorism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noProof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GB" sz="900" b="1" baseline="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Leadership, Motivation and Influence - IMLA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41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Budget &amp; Finance in EU Defence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Maritime Leadership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1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Close Quarter Battle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Maritime Security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1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Common Operating Environment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Ethics (A)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Common Security and Defence Policy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Ethics (B)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Comprehensive Approach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Instructor Training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3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CMO/PSO (4 Sub-Modules [A, B, C, D])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(A)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20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Crisis Management (Military Leadership) – IMLA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(B)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Cross Cultural Communication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Leadership (C)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CSDP-Olympiad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Military Strategy and Security in the Baltic Sea Region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710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Cultural Awareness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Senior Cadets’ Seminar on Leadership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1.5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78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Cyber Security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Small Unit Tactics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Defence and Security Economics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4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Social Engineering Protection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Digital Leadership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Space Applications for Security and Defence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799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Electronic Warfare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Stress Management - IMLA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9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Aircraft Maintenance SET P1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Troop Leading Procedures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589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Aircraft Maintenance SET P2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Technologies in Cyber Security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3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English for Aircraft Maintenance SET P3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28365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Unmanned</a:t>
                      </a: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Aerial Systems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5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English for Aviation Security Personnel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Winter Warfare Basic Module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  <a:endParaRPr lang="en-GB" sz="900" b="1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617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Fighting In Built Up Area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baseline="0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n-GB" sz="900" b="1" baseline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(NCM/Intern)  Aerospace Technology (PL / MUT)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6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8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How to meet the Media</a:t>
                      </a: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 </a:t>
                      </a: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Total: 52</a:t>
                      </a:r>
                      <a:endParaRPr lang="en-GB" sz="14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2000" marR="0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139.5</a:t>
                      </a:r>
                      <a:endParaRPr lang="en-GB" sz="14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8365" marR="28365" marT="13938" marB="139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 smtClean="0"/>
              <a:t>Common Module</a:t>
            </a:r>
            <a:br>
              <a:rPr lang="en-GB" dirty="0" smtClean="0"/>
            </a:br>
            <a:r>
              <a:rPr lang="en-GB" sz="2400" dirty="0" smtClean="0"/>
              <a:t>Which ones are existing?</a:t>
            </a:r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925" y="3437023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9252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65238" y="174625"/>
            <a:ext cx="7699375" cy="1143000"/>
          </a:xfrm>
        </p:spPr>
        <p:txBody>
          <a:bodyPr/>
          <a:lstStyle/>
          <a:p>
            <a:r>
              <a:rPr lang="en-GB" dirty="0" smtClean="0"/>
              <a:t>Common Module</a:t>
            </a:r>
            <a:br>
              <a:rPr lang="en-GB" dirty="0" smtClean="0"/>
            </a:br>
            <a:r>
              <a:rPr lang="en-US" sz="2400" dirty="0"/>
              <a:t>Why do we need them</a:t>
            </a:r>
            <a:r>
              <a:rPr lang="en-US" sz="2400" dirty="0" smtClean="0"/>
              <a:t>?</a:t>
            </a:r>
            <a:endParaRPr lang="en-GB" dirty="0"/>
          </a:p>
        </p:txBody>
      </p:sp>
      <p:sp>
        <p:nvSpPr>
          <p:cNvPr id="79" name="Rectangle 65"/>
          <p:cNvSpPr>
            <a:spLocks noChangeArrowheads="1"/>
          </p:cNvSpPr>
          <p:nvPr/>
        </p:nvSpPr>
        <p:spPr bwMode="auto">
          <a:xfrm>
            <a:off x="4871698" y="2898568"/>
            <a:ext cx="789301" cy="1152128"/>
          </a:xfrm>
          <a:prstGeom prst="rect">
            <a:avLst/>
          </a:prstGeom>
          <a:gradFill rotWithShape="1">
            <a:gsLst>
              <a:gs pos="38000">
                <a:srgbClr val="003399"/>
              </a:gs>
              <a:gs pos="100000">
                <a:srgbClr val="FF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algn="ctr"/>
            <a:r>
              <a:rPr lang="en-GB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Approved</a:t>
            </a:r>
          </a:p>
          <a:p>
            <a:pPr algn="ctr"/>
            <a:r>
              <a:rPr lang="en-GB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</a:t>
            </a:r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Module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XXXX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 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ECTS)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Inhaltsplatzhalter 3"/>
          <p:cNvSpPr>
            <a:spLocks noGrp="1"/>
          </p:cNvSpPr>
          <p:nvPr>
            <p:ph idx="1"/>
          </p:nvPr>
        </p:nvSpPr>
        <p:spPr>
          <a:xfrm>
            <a:off x="1624013" y="1651001"/>
            <a:ext cx="7307262" cy="1201936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sz="2000" dirty="0" smtClean="0"/>
              <a:t>Official mandate for the Implementation Group:</a:t>
            </a:r>
            <a:br>
              <a:rPr lang="en-GB" altLang="de-DE" sz="2000" dirty="0" smtClean="0"/>
            </a:br>
            <a:r>
              <a:rPr lang="en-GB" altLang="de-DE" sz="2000" dirty="0" smtClean="0"/>
              <a:t>“</a:t>
            </a:r>
            <a:r>
              <a:rPr lang="en-GB" altLang="de-D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Harmonisation</a:t>
            </a:r>
            <a:r>
              <a:rPr lang="en-GB" altLang="de-D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2000" i="1" dirty="0" smtClean="0"/>
              <a:t>of the EU basic officer education</a:t>
            </a:r>
            <a:r>
              <a:rPr lang="en-GB" altLang="de-DE" sz="2000" dirty="0" smtClean="0"/>
              <a:t>”</a:t>
            </a:r>
          </a:p>
          <a:p>
            <a:pPr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altLang="de-DE" sz="2000" b="1" dirty="0" smtClean="0"/>
              <a:t>Practical: Facilitates exchanges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1514836" y="3199844"/>
            <a:ext cx="1879795" cy="1597160"/>
            <a:chOff x="1514836" y="3416016"/>
            <a:chExt cx="1879795" cy="1597160"/>
          </a:xfrm>
        </p:grpSpPr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>
              <a:off x="1521288" y="3861176"/>
              <a:ext cx="1872208" cy="1152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GB" sz="1600" b="1" dirty="0" smtClean="0"/>
                <a:t>Implementation</a:t>
              </a:r>
              <a:endParaRPr lang="en-GB" sz="1200" b="1" dirty="0" smtClean="0"/>
            </a:p>
            <a:p>
              <a:pPr algn="ctr"/>
              <a:r>
                <a:rPr lang="en-GB" sz="1200" b="1" dirty="0" smtClean="0"/>
                <a:t>into national Curriculum</a:t>
              </a:r>
            </a:p>
            <a:p>
              <a:pPr algn="ctr"/>
              <a:r>
                <a:rPr lang="en-GB" sz="1200" b="1" dirty="0" smtClean="0"/>
                <a:t>or international offer on case-by-case basis</a:t>
              </a:r>
              <a:endParaRPr lang="en-GB" sz="1400" b="1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514836" y="3416016"/>
              <a:ext cx="187979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rIns="36000" rtlCol="0" anchor="ctr">
              <a:spAutoFit/>
            </a:bodyPr>
            <a:lstStyle>
              <a:defPPr>
                <a:defRPr lang="de-DE"/>
              </a:defPPr>
              <a:lvl1pPr algn="ctr">
                <a:defRPr b="1"/>
              </a:lvl1pPr>
            </a:lstStyle>
            <a:p>
              <a:r>
                <a:rPr lang="en-GB" dirty="0" smtClean="0"/>
                <a:t>Country “A”</a:t>
              </a:r>
              <a:endParaRPr lang="en-GB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121532" y="3212828"/>
            <a:ext cx="1879795" cy="1597160"/>
            <a:chOff x="7121532" y="3429000"/>
            <a:chExt cx="1879795" cy="1597160"/>
          </a:xfrm>
        </p:grpSpPr>
        <p:sp>
          <p:nvSpPr>
            <p:cNvPr id="89" name="Rectangle 65"/>
            <p:cNvSpPr>
              <a:spLocks noChangeArrowheads="1"/>
            </p:cNvSpPr>
            <p:nvPr/>
          </p:nvSpPr>
          <p:spPr bwMode="auto">
            <a:xfrm>
              <a:off x="7127984" y="3874160"/>
              <a:ext cx="1872208" cy="1152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GB" sz="1600" b="1" dirty="0" smtClean="0"/>
                <a:t>Implementation</a:t>
              </a:r>
              <a:endParaRPr lang="en-GB" sz="1200" b="1" dirty="0" smtClean="0"/>
            </a:p>
            <a:p>
              <a:pPr algn="ctr"/>
              <a:r>
                <a:rPr lang="en-GB" sz="1200" b="1" dirty="0" smtClean="0"/>
                <a:t>into national Curriculum</a:t>
              </a:r>
            </a:p>
            <a:p>
              <a:pPr algn="ctr"/>
              <a:r>
                <a:rPr lang="en-GB" sz="1200" b="1" dirty="0" smtClean="0"/>
                <a:t>or international offer on case-by-case basis</a:t>
              </a:r>
              <a:endParaRPr lang="en-GB" sz="1400" b="1" dirty="0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121532" y="3429000"/>
              <a:ext cx="187979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rIns="36000" rtlCol="0" anchor="ctr">
              <a:spAutoFit/>
            </a:bodyPr>
            <a:lstStyle/>
            <a:p>
              <a:pPr algn="ctr"/>
              <a:r>
                <a:rPr lang="en-GB" b="1" dirty="0" smtClean="0"/>
                <a:t>Country “B”</a:t>
              </a:r>
              <a:endParaRPr lang="en-GB" b="1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521288" y="4869012"/>
            <a:ext cx="7480040" cy="1272788"/>
            <a:chOff x="1521288" y="5085184"/>
            <a:chExt cx="7480040" cy="1272788"/>
          </a:xfrm>
        </p:grpSpPr>
        <p:cxnSp>
          <p:nvCxnSpPr>
            <p:cNvPr id="55" name="Gerade Verbindung mit Pfeil 54"/>
            <p:cNvCxnSpPr/>
            <p:nvPr/>
          </p:nvCxnSpPr>
          <p:spPr bwMode="auto">
            <a:xfrm>
              <a:off x="2451506" y="5085184"/>
              <a:ext cx="3227" cy="386416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Textfeld 82"/>
            <p:cNvSpPr txBox="1"/>
            <p:nvPr/>
          </p:nvSpPr>
          <p:spPr>
            <a:xfrm>
              <a:off x="1521288" y="5543608"/>
              <a:ext cx="1873344" cy="8013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GB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Identical</a:t>
              </a:r>
              <a:r>
                <a:rPr lang="en-GB" sz="1600" b="1" dirty="0" smtClean="0"/>
                <a:t> ECTS;</a:t>
              </a:r>
            </a:p>
            <a:p>
              <a:pPr algn="ctr"/>
              <a:r>
                <a:rPr lang="en-GB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Identical</a:t>
              </a:r>
              <a:r>
                <a:rPr lang="en-GB" sz="1600" b="1" dirty="0" smtClean="0"/>
                <a:t> learning outcomes</a:t>
              </a:r>
              <a:endParaRPr lang="en-GB" sz="1600" b="1" dirty="0"/>
            </a:p>
          </p:txBody>
        </p:sp>
        <p:cxnSp>
          <p:nvCxnSpPr>
            <p:cNvPr id="88" name="Gerade Verbindung mit Pfeil 87"/>
            <p:cNvCxnSpPr/>
            <p:nvPr/>
          </p:nvCxnSpPr>
          <p:spPr bwMode="auto">
            <a:xfrm>
              <a:off x="8058202" y="5098168"/>
              <a:ext cx="3227" cy="386416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Textfeld 90"/>
            <p:cNvSpPr txBox="1"/>
            <p:nvPr/>
          </p:nvSpPr>
          <p:spPr>
            <a:xfrm>
              <a:off x="7127984" y="5556592"/>
              <a:ext cx="1873344" cy="8013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GB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Identical</a:t>
              </a:r>
              <a:r>
                <a:rPr lang="en-GB" sz="1600" b="1" dirty="0" smtClean="0"/>
                <a:t> ECTS;</a:t>
              </a:r>
            </a:p>
            <a:p>
              <a:pPr algn="ctr"/>
              <a:r>
                <a:rPr lang="en-GB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Identical</a:t>
              </a:r>
              <a:r>
                <a:rPr lang="en-GB" sz="1600" b="1" dirty="0" smtClean="0"/>
                <a:t> learning outcomes</a:t>
              </a:r>
              <a:endParaRPr lang="en-GB" sz="1600" b="1" dirty="0"/>
            </a:p>
          </p:txBody>
        </p:sp>
      </p:grpSp>
      <p:cxnSp>
        <p:nvCxnSpPr>
          <p:cNvPr id="92" name="Gerade Verbindung mit Pfeil 91"/>
          <p:cNvCxnSpPr/>
          <p:nvPr/>
        </p:nvCxnSpPr>
        <p:spPr bwMode="auto">
          <a:xfrm rot="-2700000" flipH="1">
            <a:off x="3191356" y="3730812"/>
            <a:ext cx="1872000" cy="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mit Pfeil 93"/>
          <p:cNvCxnSpPr/>
          <p:nvPr/>
        </p:nvCxnSpPr>
        <p:spPr bwMode="auto">
          <a:xfrm rot="-8100000" flipH="1">
            <a:off x="5468052" y="3735873"/>
            <a:ext cx="1872000" cy="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Gerade Verbindung mit Pfeil 94"/>
          <p:cNvCxnSpPr/>
          <p:nvPr/>
        </p:nvCxnSpPr>
        <p:spPr bwMode="auto">
          <a:xfrm>
            <a:off x="3484472" y="5445076"/>
            <a:ext cx="3563848" cy="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Gruppieren 97"/>
          <p:cNvGrpSpPr/>
          <p:nvPr/>
        </p:nvGrpSpPr>
        <p:grpSpPr>
          <a:xfrm>
            <a:off x="3691992" y="4252267"/>
            <a:ext cx="455515" cy="1170073"/>
            <a:chOff x="3131800" y="1907235"/>
            <a:chExt cx="1368190" cy="3280354"/>
          </a:xfrm>
        </p:grpSpPr>
        <p:sp>
          <p:nvSpPr>
            <p:cNvPr id="100" name="AutoShape 34"/>
            <p:cNvSpPr>
              <a:spLocks noChangeAspect="1" noChangeArrowheads="1" noTextEdit="1"/>
            </p:cNvSpPr>
            <p:nvPr/>
          </p:nvSpPr>
          <p:spPr bwMode="auto">
            <a:xfrm>
              <a:off x="3131800" y="1907235"/>
              <a:ext cx="1368148" cy="328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3144393" y="1919439"/>
              <a:ext cx="1355597" cy="3237633"/>
            </a:xfrm>
            <a:custGeom>
              <a:avLst/>
              <a:gdLst>
                <a:gd name="T0" fmla="*/ 744 w 864"/>
                <a:gd name="T1" fmla="*/ 1906 h 2122"/>
                <a:gd name="T2" fmla="*/ 729 w 864"/>
                <a:gd name="T3" fmla="*/ 1817 h 2122"/>
                <a:gd name="T4" fmla="*/ 761 w 864"/>
                <a:gd name="T5" fmla="*/ 1661 h 2122"/>
                <a:gd name="T6" fmla="*/ 698 w 864"/>
                <a:gd name="T7" fmla="*/ 1487 h 2122"/>
                <a:gd name="T8" fmla="*/ 690 w 864"/>
                <a:gd name="T9" fmla="*/ 1191 h 2122"/>
                <a:gd name="T10" fmla="*/ 676 w 864"/>
                <a:gd name="T11" fmla="*/ 969 h 2122"/>
                <a:gd name="T12" fmla="*/ 716 w 864"/>
                <a:gd name="T13" fmla="*/ 854 h 2122"/>
                <a:gd name="T14" fmla="*/ 771 w 864"/>
                <a:gd name="T15" fmla="*/ 715 h 2122"/>
                <a:gd name="T16" fmla="*/ 755 w 864"/>
                <a:gd name="T17" fmla="*/ 630 h 2122"/>
                <a:gd name="T18" fmla="*/ 744 w 864"/>
                <a:gd name="T19" fmla="*/ 542 h 2122"/>
                <a:gd name="T20" fmla="*/ 722 w 864"/>
                <a:gd name="T21" fmla="*/ 496 h 2122"/>
                <a:gd name="T22" fmla="*/ 693 w 864"/>
                <a:gd name="T23" fmla="*/ 400 h 2122"/>
                <a:gd name="T24" fmla="*/ 652 w 864"/>
                <a:gd name="T25" fmla="*/ 341 h 2122"/>
                <a:gd name="T26" fmla="*/ 599 w 864"/>
                <a:gd name="T27" fmla="*/ 325 h 2122"/>
                <a:gd name="T28" fmla="*/ 538 w 864"/>
                <a:gd name="T29" fmla="*/ 304 h 2122"/>
                <a:gd name="T30" fmla="*/ 482 w 864"/>
                <a:gd name="T31" fmla="*/ 194 h 2122"/>
                <a:gd name="T32" fmla="*/ 493 w 864"/>
                <a:gd name="T33" fmla="*/ 114 h 2122"/>
                <a:gd name="T34" fmla="*/ 471 w 864"/>
                <a:gd name="T35" fmla="*/ 9 h 2122"/>
                <a:gd name="T36" fmla="*/ 398 w 864"/>
                <a:gd name="T37" fmla="*/ 0 h 2122"/>
                <a:gd name="T38" fmla="*/ 326 w 864"/>
                <a:gd name="T39" fmla="*/ 23 h 2122"/>
                <a:gd name="T40" fmla="*/ 307 w 864"/>
                <a:gd name="T41" fmla="*/ 126 h 2122"/>
                <a:gd name="T42" fmla="*/ 309 w 864"/>
                <a:gd name="T43" fmla="*/ 187 h 2122"/>
                <a:gd name="T44" fmla="*/ 331 w 864"/>
                <a:gd name="T45" fmla="*/ 269 h 2122"/>
                <a:gd name="T46" fmla="*/ 275 w 864"/>
                <a:gd name="T47" fmla="*/ 311 h 2122"/>
                <a:gd name="T48" fmla="*/ 171 w 864"/>
                <a:gd name="T49" fmla="*/ 352 h 2122"/>
                <a:gd name="T50" fmla="*/ 122 w 864"/>
                <a:gd name="T51" fmla="*/ 387 h 2122"/>
                <a:gd name="T52" fmla="*/ 79 w 864"/>
                <a:gd name="T53" fmla="*/ 549 h 2122"/>
                <a:gd name="T54" fmla="*/ 45 w 864"/>
                <a:gd name="T55" fmla="*/ 677 h 2122"/>
                <a:gd name="T56" fmla="*/ 61 w 864"/>
                <a:gd name="T57" fmla="*/ 810 h 2122"/>
                <a:gd name="T58" fmla="*/ 116 w 864"/>
                <a:gd name="T59" fmla="*/ 913 h 2122"/>
                <a:gd name="T60" fmla="*/ 145 w 864"/>
                <a:gd name="T61" fmla="*/ 1035 h 2122"/>
                <a:gd name="T62" fmla="*/ 153 w 864"/>
                <a:gd name="T63" fmla="*/ 1138 h 2122"/>
                <a:gd name="T64" fmla="*/ 139 w 864"/>
                <a:gd name="T65" fmla="*/ 1400 h 2122"/>
                <a:gd name="T66" fmla="*/ 103 w 864"/>
                <a:gd name="T67" fmla="*/ 1563 h 2122"/>
                <a:gd name="T68" fmla="*/ 126 w 864"/>
                <a:gd name="T69" fmla="*/ 1784 h 2122"/>
                <a:gd name="T70" fmla="*/ 99 w 864"/>
                <a:gd name="T71" fmla="*/ 1932 h 2122"/>
                <a:gd name="T72" fmla="*/ 19 w 864"/>
                <a:gd name="T73" fmla="*/ 2011 h 2122"/>
                <a:gd name="T74" fmla="*/ 8 w 864"/>
                <a:gd name="T75" fmla="*/ 2087 h 2122"/>
                <a:gd name="T76" fmla="*/ 73 w 864"/>
                <a:gd name="T77" fmla="*/ 2111 h 2122"/>
                <a:gd name="T78" fmla="*/ 138 w 864"/>
                <a:gd name="T79" fmla="*/ 2087 h 2122"/>
                <a:gd name="T80" fmla="*/ 221 w 864"/>
                <a:gd name="T81" fmla="*/ 2016 h 2122"/>
                <a:gd name="T82" fmla="*/ 239 w 864"/>
                <a:gd name="T83" fmla="*/ 1915 h 2122"/>
                <a:gd name="T84" fmla="*/ 258 w 864"/>
                <a:gd name="T85" fmla="*/ 1786 h 2122"/>
                <a:gd name="T86" fmla="*/ 292 w 864"/>
                <a:gd name="T87" fmla="*/ 1741 h 2122"/>
                <a:gd name="T88" fmla="*/ 311 w 864"/>
                <a:gd name="T89" fmla="*/ 1649 h 2122"/>
                <a:gd name="T90" fmla="*/ 359 w 864"/>
                <a:gd name="T91" fmla="*/ 1403 h 2122"/>
                <a:gd name="T92" fmla="*/ 417 w 864"/>
                <a:gd name="T93" fmla="*/ 1238 h 2122"/>
                <a:gd name="T94" fmla="*/ 455 w 864"/>
                <a:gd name="T95" fmla="*/ 1281 h 2122"/>
                <a:gd name="T96" fmla="*/ 539 w 864"/>
                <a:gd name="T97" fmla="*/ 1647 h 2122"/>
                <a:gd name="T98" fmla="*/ 576 w 864"/>
                <a:gd name="T99" fmla="*/ 1776 h 2122"/>
                <a:gd name="T100" fmla="*/ 618 w 864"/>
                <a:gd name="T101" fmla="*/ 1890 h 2122"/>
                <a:gd name="T102" fmla="*/ 635 w 864"/>
                <a:gd name="T103" fmla="*/ 2029 h 2122"/>
                <a:gd name="T104" fmla="*/ 671 w 864"/>
                <a:gd name="T105" fmla="*/ 2042 h 2122"/>
                <a:gd name="T106" fmla="*/ 720 w 864"/>
                <a:gd name="T107" fmla="*/ 2089 h 2122"/>
                <a:gd name="T108" fmla="*/ 800 w 864"/>
                <a:gd name="T109" fmla="*/ 2122 h 2122"/>
                <a:gd name="T110" fmla="*/ 864 w 864"/>
                <a:gd name="T111" fmla="*/ 2095 h 2122"/>
                <a:gd name="T112" fmla="*/ 838 w 864"/>
                <a:gd name="T113" fmla="*/ 2022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4" h="2122">
                  <a:moveTo>
                    <a:pt x="806" y="1987"/>
                  </a:moveTo>
                  <a:lnTo>
                    <a:pt x="787" y="1970"/>
                  </a:lnTo>
                  <a:lnTo>
                    <a:pt x="772" y="1954"/>
                  </a:lnTo>
                  <a:lnTo>
                    <a:pt x="760" y="1937"/>
                  </a:lnTo>
                  <a:lnTo>
                    <a:pt x="751" y="1922"/>
                  </a:lnTo>
                  <a:lnTo>
                    <a:pt x="744" y="1906"/>
                  </a:lnTo>
                  <a:lnTo>
                    <a:pt x="740" y="1893"/>
                  </a:lnTo>
                  <a:lnTo>
                    <a:pt x="736" y="1880"/>
                  </a:lnTo>
                  <a:lnTo>
                    <a:pt x="735" y="1870"/>
                  </a:lnTo>
                  <a:lnTo>
                    <a:pt x="732" y="1843"/>
                  </a:lnTo>
                  <a:lnTo>
                    <a:pt x="729" y="1829"/>
                  </a:lnTo>
                  <a:lnTo>
                    <a:pt x="729" y="1817"/>
                  </a:lnTo>
                  <a:lnTo>
                    <a:pt x="732" y="1794"/>
                  </a:lnTo>
                  <a:lnTo>
                    <a:pt x="740" y="1765"/>
                  </a:lnTo>
                  <a:lnTo>
                    <a:pt x="749" y="1740"/>
                  </a:lnTo>
                  <a:lnTo>
                    <a:pt x="758" y="1713"/>
                  </a:lnTo>
                  <a:lnTo>
                    <a:pt x="762" y="1681"/>
                  </a:lnTo>
                  <a:lnTo>
                    <a:pt x="761" y="1661"/>
                  </a:lnTo>
                  <a:lnTo>
                    <a:pt x="755" y="1637"/>
                  </a:lnTo>
                  <a:lnTo>
                    <a:pt x="745" y="1609"/>
                  </a:lnTo>
                  <a:lnTo>
                    <a:pt x="734" y="1580"/>
                  </a:lnTo>
                  <a:lnTo>
                    <a:pt x="721" y="1548"/>
                  </a:lnTo>
                  <a:lnTo>
                    <a:pt x="708" y="1517"/>
                  </a:lnTo>
                  <a:lnTo>
                    <a:pt x="698" y="1487"/>
                  </a:lnTo>
                  <a:lnTo>
                    <a:pt x="690" y="1459"/>
                  </a:lnTo>
                  <a:lnTo>
                    <a:pt x="684" y="1407"/>
                  </a:lnTo>
                  <a:lnTo>
                    <a:pt x="685" y="1358"/>
                  </a:lnTo>
                  <a:lnTo>
                    <a:pt x="688" y="1303"/>
                  </a:lnTo>
                  <a:lnTo>
                    <a:pt x="690" y="1236"/>
                  </a:lnTo>
                  <a:lnTo>
                    <a:pt x="690" y="1191"/>
                  </a:lnTo>
                  <a:lnTo>
                    <a:pt x="692" y="1166"/>
                  </a:lnTo>
                  <a:lnTo>
                    <a:pt x="690" y="1150"/>
                  </a:lnTo>
                  <a:lnTo>
                    <a:pt x="687" y="1127"/>
                  </a:lnTo>
                  <a:lnTo>
                    <a:pt x="701" y="1109"/>
                  </a:lnTo>
                  <a:lnTo>
                    <a:pt x="673" y="985"/>
                  </a:lnTo>
                  <a:lnTo>
                    <a:pt x="676" y="969"/>
                  </a:lnTo>
                  <a:lnTo>
                    <a:pt x="680" y="952"/>
                  </a:lnTo>
                  <a:lnTo>
                    <a:pt x="685" y="932"/>
                  </a:lnTo>
                  <a:lnTo>
                    <a:pt x="690" y="905"/>
                  </a:lnTo>
                  <a:lnTo>
                    <a:pt x="696" y="884"/>
                  </a:lnTo>
                  <a:lnTo>
                    <a:pt x="705" y="867"/>
                  </a:lnTo>
                  <a:lnTo>
                    <a:pt x="716" y="854"/>
                  </a:lnTo>
                  <a:lnTo>
                    <a:pt x="730" y="841"/>
                  </a:lnTo>
                  <a:lnTo>
                    <a:pt x="742" y="827"/>
                  </a:lnTo>
                  <a:lnTo>
                    <a:pt x="753" y="812"/>
                  </a:lnTo>
                  <a:lnTo>
                    <a:pt x="762" y="791"/>
                  </a:lnTo>
                  <a:lnTo>
                    <a:pt x="768" y="766"/>
                  </a:lnTo>
                  <a:lnTo>
                    <a:pt x="771" y="715"/>
                  </a:lnTo>
                  <a:lnTo>
                    <a:pt x="770" y="682"/>
                  </a:lnTo>
                  <a:lnTo>
                    <a:pt x="768" y="662"/>
                  </a:lnTo>
                  <a:lnTo>
                    <a:pt x="765" y="655"/>
                  </a:lnTo>
                  <a:lnTo>
                    <a:pt x="763" y="653"/>
                  </a:lnTo>
                  <a:lnTo>
                    <a:pt x="759" y="645"/>
                  </a:lnTo>
                  <a:lnTo>
                    <a:pt x="755" y="630"/>
                  </a:lnTo>
                  <a:lnTo>
                    <a:pt x="755" y="608"/>
                  </a:lnTo>
                  <a:lnTo>
                    <a:pt x="753" y="588"/>
                  </a:lnTo>
                  <a:lnTo>
                    <a:pt x="748" y="576"/>
                  </a:lnTo>
                  <a:lnTo>
                    <a:pt x="741" y="566"/>
                  </a:lnTo>
                  <a:lnTo>
                    <a:pt x="742" y="551"/>
                  </a:lnTo>
                  <a:lnTo>
                    <a:pt x="744" y="542"/>
                  </a:lnTo>
                  <a:lnTo>
                    <a:pt x="743" y="534"/>
                  </a:lnTo>
                  <a:lnTo>
                    <a:pt x="741" y="525"/>
                  </a:lnTo>
                  <a:lnTo>
                    <a:pt x="738" y="519"/>
                  </a:lnTo>
                  <a:lnTo>
                    <a:pt x="732" y="511"/>
                  </a:lnTo>
                  <a:lnTo>
                    <a:pt x="727" y="504"/>
                  </a:lnTo>
                  <a:lnTo>
                    <a:pt x="722" y="496"/>
                  </a:lnTo>
                  <a:lnTo>
                    <a:pt x="716" y="490"/>
                  </a:lnTo>
                  <a:lnTo>
                    <a:pt x="707" y="476"/>
                  </a:lnTo>
                  <a:lnTo>
                    <a:pt x="701" y="464"/>
                  </a:lnTo>
                  <a:lnTo>
                    <a:pt x="695" y="449"/>
                  </a:lnTo>
                  <a:lnTo>
                    <a:pt x="693" y="427"/>
                  </a:lnTo>
                  <a:lnTo>
                    <a:pt x="693" y="400"/>
                  </a:lnTo>
                  <a:lnTo>
                    <a:pt x="693" y="375"/>
                  </a:lnTo>
                  <a:lnTo>
                    <a:pt x="689" y="356"/>
                  </a:lnTo>
                  <a:lnTo>
                    <a:pt x="677" y="345"/>
                  </a:lnTo>
                  <a:lnTo>
                    <a:pt x="668" y="343"/>
                  </a:lnTo>
                  <a:lnTo>
                    <a:pt x="660" y="342"/>
                  </a:lnTo>
                  <a:lnTo>
                    <a:pt x="652" y="341"/>
                  </a:lnTo>
                  <a:lnTo>
                    <a:pt x="645" y="340"/>
                  </a:lnTo>
                  <a:lnTo>
                    <a:pt x="636" y="339"/>
                  </a:lnTo>
                  <a:lnTo>
                    <a:pt x="628" y="337"/>
                  </a:lnTo>
                  <a:lnTo>
                    <a:pt x="619" y="334"/>
                  </a:lnTo>
                  <a:lnTo>
                    <a:pt x="609" y="330"/>
                  </a:lnTo>
                  <a:lnTo>
                    <a:pt x="599" y="325"/>
                  </a:lnTo>
                  <a:lnTo>
                    <a:pt x="586" y="320"/>
                  </a:lnTo>
                  <a:lnTo>
                    <a:pt x="574" y="315"/>
                  </a:lnTo>
                  <a:lnTo>
                    <a:pt x="563" y="312"/>
                  </a:lnTo>
                  <a:lnTo>
                    <a:pt x="553" y="308"/>
                  </a:lnTo>
                  <a:lnTo>
                    <a:pt x="544" y="306"/>
                  </a:lnTo>
                  <a:lnTo>
                    <a:pt x="538" y="304"/>
                  </a:lnTo>
                  <a:lnTo>
                    <a:pt x="536" y="304"/>
                  </a:lnTo>
                  <a:lnTo>
                    <a:pt x="499" y="289"/>
                  </a:lnTo>
                  <a:lnTo>
                    <a:pt x="482" y="268"/>
                  </a:lnTo>
                  <a:lnTo>
                    <a:pt x="481" y="242"/>
                  </a:lnTo>
                  <a:lnTo>
                    <a:pt x="481" y="216"/>
                  </a:lnTo>
                  <a:lnTo>
                    <a:pt x="482" y="194"/>
                  </a:lnTo>
                  <a:lnTo>
                    <a:pt x="482" y="187"/>
                  </a:lnTo>
                  <a:lnTo>
                    <a:pt x="490" y="169"/>
                  </a:lnTo>
                  <a:lnTo>
                    <a:pt x="490" y="162"/>
                  </a:lnTo>
                  <a:lnTo>
                    <a:pt x="492" y="146"/>
                  </a:lnTo>
                  <a:lnTo>
                    <a:pt x="493" y="128"/>
                  </a:lnTo>
                  <a:lnTo>
                    <a:pt x="493" y="114"/>
                  </a:lnTo>
                  <a:lnTo>
                    <a:pt x="491" y="106"/>
                  </a:lnTo>
                  <a:lnTo>
                    <a:pt x="485" y="103"/>
                  </a:lnTo>
                  <a:lnTo>
                    <a:pt x="479" y="103"/>
                  </a:lnTo>
                  <a:lnTo>
                    <a:pt x="476" y="103"/>
                  </a:lnTo>
                  <a:lnTo>
                    <a:pt x="470" y="83"/>
                  </a:lnTo>
                  <a:lnTo>
                    <a:pt x="471" y="9"/>
                  </a:lnTo>
                  <a:lnTo>
                    <a:pt x="468" y="8"/>
                  </a:lnTo>
                  <a:lnTo>
                    <a:pt x="459" y="7"/>
                  </a:lnTo>
                  <a:lnTo>
                    <a:pt x="446" y="4"/>
                  </a:lnTo>
                  <a:lnTo>
                    <a:pt x="431" y="2"/>
                  </a:lnTo>
                  <a:lnTo>
                    <a:pt x="414" y="1"/>
                  </a:lnTo>
                  <a:lnTo>
                    <a:pt x="398" y="0"/>
                  </a:lnTo>
                  <a:lnTo>
                    <a:pt x="383" y="2"/>
                  </a:lnTo>
                  <a:lnTo>
                    <a:pt x="371" y="5"/>
                  </a:lnTo>
                  <a:lnTo>
                    <a:pt x="360" y="11"/>
                  </a:lnTo>
                  <a:lnTo>
                    <a:pt x="349" y="15"/>
                  </a:lnTo>
                  <a:lnTo>
                    <a:pt x="337" y="20"/>
                  </a:lnTo>
                  <a:lnTo>
                    <a:pt x="326" y="23"/>
                  </a:lnTo>
                  <a:lnTo>
                    <a:pt x="314" y="26"/>
                  </a:lnTo>
                  <a:lnTo>
                    <a:pt x="307" y="28"/>
                  </a:lnTo>
                  <a:lnTo>
                    <a:pt x="301" y="30"/>
                  </a:lnTo>
                  <a:lnTo>
                    <a:pt x="299" y="30"/>
                  </a:lnTo>
                  <a:lnTo>
                    <a:pt x="309" y="126"/>
                  </a:lnTo>
                  <a:lnTo>
                    <a:pt x="307" y="126"/>
                  </a:lnTo>
                  <a:lnTo>
                    <a:pt x="301" y="127"/>
                  </a:lnTo>
                  <a:lnTo>
                    <a:pt x="295" y="132"/>
                  </a:lnTo>
                  <a:lnTo>
                    <a:pt x="293" y="143"/>
                  </a:lnTo>
                  <a:lnTo>
                    <a:pt x="296" y="155"/>
                  </a:lnTo>
                  <a:lnTo>
                    <a:pt x="302" y="172"/>
                  </a:lnTo>
                  <a:lnTo>
                    <a:pt x="309" y="187"/>
                  </a:lnTo>
                  <a:lnTo>
                    <a:pt x="311" y="193"/>
                  </a:lnTo>
                  <a:lnTo>
                    <a:pt x="322" y="212"/>
                  </a:lnTo>
                  <a:lnTo>
                    <a:pt x="323" y="217"/>
                  </a:lnTo>
                  <a:lnTo>
                    <a:pt x="327" y="230"/>
                  </a:lnTo>
                  <a:lnTo>
                    <a:pt x="330" y="248"/>
                  </a:lnTo>
                  <a:lnTo>
                    <a:pt x="331" y="269"/>
                  </a:lnTo>
                  <a:lnTo>
                    <a:pt x="320" y="295"/>
                  </a:lnTo>
                  <a:lnTo>
                    <a:pt x="318" y="296"/>
                  </a:lnTo>
                  <a:lnTo>
                    <a:pt x="312" y="297"/>
                  </a:lnTo>
                  <a:lnTo>
                    <a:pt x="302" y="301"/>
                  </a:lnTo>
                  <a:lnTo>
                    <a:pt x="290" y="305"/>
                  </a:lnTo>
                  <a:lnTo>
                    <a:pt x="275" y="311"/>
                  </a:lnTo>
                  <a:lnTo>
                    <a:pt x="258" y="316"/>
                  </a:lnTo>
                  <a:lnTo>
                    <a:pt x="242" y="323"/>
                  </a:lnTo>
                  <a:lnTo>
                    <a:pt x="224" y="330"/>
                  </a:lnTo>
                  <a:lnTo>
                    <a:pt x="205" y="337"/>
                  </a:lnTo>
                  <a:lnTo>
                    <a:pt x="187" y="345"/>
                  </a:lnTo>
                  <a:lnTo>
                    <a:pt x="171" y="352"/>
                  </a:lnTo>
                  <a:lnTo>
                    <a:pt x="155" y="360"/>
                  </a:lnTo>
                  <a:lnTo>
                    <a:pt x="143" y="367"/>
                  </a:lnTo>
                  <a:lnTo>
                    <a:pt x="133" y="373"/>
                  </a:lnTo>
                  <a:lnTo>
                    <a:pt x="126" y="379"/>
                  </a:lnTo>
                  <a:lnTo>
                    <a:pt x="123" y="384"/>
                  </a:lnTo>
                  <a:lnTo>
                    <a:pt x="122" y="387"/>
                  </a:lnTo>
                  <a:lnTo>
                    <a:pt x="117" y="400"/>
                  </a:lnTo>
                  <a:lnTo>
                    <a:pt x="112" y="421"/>
                  </a:lnTo>
                  <a:lnTo>
                    <a:pt x="104" y="449"/>
                  </a:lnTo>
                  <a:lnTo>
                    <a:pt x="96" y="481"/>
                  </a:lnTo>
                  <a:lnTo>
                    <a:pt x="87" y="515"/>
                  </a:lnTo>
                  <a:lnTo>
                    <a:pt x="79" y="549"/>
                  </a:lnTo>
                  <a:lnTo>
                    <a:pt x="71" y="580"/>
                  </a:lnTo>
                  <a:lnTo>
                    <a:pt x="64" y="613"/>
                  </a:lnTo>
                  <a:lnTo>
                    <a:pt x="55" y="638"/>
                  </a:lnTo>
                  <a:lnTo>
                    <a:pt x="48" y="656"/>
                  </a:lnTo>
                  <a:lnTo>
                    <a:pt x="46" y="663"/>
                  </a:lnTo>
                  <a:lnTo>
                    <a:pt x="45" y="677"/>
                  </a:lnTo>
                  <a:lnTo>
                    <a:pt x="43" y="710"/>
                  </a:lnTo>
                  <a:lnTo>
                    <a:pt x="43" y="746"/>
                  </a:lnTo>
                  <a:lnTo>
                    <a:pt x="49" y="769"/>
                  </a:lnTo>
                  <a:lnTo>
                    <a:pt x="55" y="780"/>
                  </a:lnTo>
                  <a:lnTo>
                    <a:pt x="59" y="794"/>
                  </a:lnTo>
                  <a:lnTo>
                    <a:pt x="61" y="810"/>
                  </a:lnTo>
                  <a:lnTo>
                    <a:pt x="64" y="833"/>
                  </a:lnTo>
                  <a:lnTo>
                    <a:pt x="67" y="845"/>
                  </a:lnTo>
                  <a:lnTo>
                    <a:pt x="75" y="861"/>
                  </a:lnTo>
                  <a:lnTo>
                    <a:pt x="86" y="877"/>
                  </a:lnTo>
                  <a:lnTo>
                    <a:pt x="101" y="895"/>
                  </a:lnTo>
                  <a:lnTo>
                    <a:pt x="116" y="913"/>
                  </a:lnTo>
                  <a:lnTo>
                    <a:pt x="133" y="930"/>
                  </a:lnTo>
                  <a:lnTo>
                    <a:pt x="151" y="946"/>
                  </a:lnTo>
                  <a:lnTo>
                    <a:pt x="169" y="958"/>
                  </a:lnTo>
                  <a:lnTo>
                    <a:pt x="161" y="981"/>
                  </a:lnTo>
                  <a:lnTo>
                    <a:pt x="153" y="1008"/>
                  </a:lnTo>
                  <a:lnTo>
                    <a:pt x="145" y="1035"/>
                  </a:lnTo>
                  <a:lnTo>
                    <a:pt x="139" y="1062"/>
                  </a:lnTo>
                  <a:lnTo>
                    <a:pt x="133" y="1087"/>
                  </a:lnTo>
                  <a:lnTo>
                    <a:pt x="129" y="1106"/>
                  </a:lnTo>
                  <a:lnTo>
                    <a:pt x="125" y="1119"/>
                  </a:lnTo>
                  <a:lnTo>
                    <a:pt x="124" y="1123"/>
                  </a:lnTo>
                  <a:lnTo>
                    <a:pt x="153" y="1138"/>
                  </a:lnTo>
                  <a:lnTo>
                    <a:pt x="146" y="1178"/>
                  </a:lnTo>
                  <a:lnTo>
                    <a:pt x="138" y="1223"/>
                  </a:lnTo>
                  <a:lnTo>
                    <a:pt x="130" y="1265"/>
                  </a:lnTo>
                  <a:lnTo>
                    <a:pt x="130" y="1303"/>
                  </a:lnTo>
                  <a:lnTo>
                    <a:pt x="136" y="1355"/>
                  </a:lnTo>
                  <a:lnTo>
                    <a:pt x="139" y="1400"/>
                  </a:lnTo>
                  <a:lnTo>
                    <a:pt x="138" y="1438"/>
                  </a:lnTo>
                  <a:lnTo>
                    <a:pt x="133" y="1469"/>
                  </a:lnTo>
                  <a:lnTo>
                    <a:pt x="127" y="1497"/>
                  </a:lnTo>
                  <a:lnTo>
                    <a:pt x="120" y="1520"/>
                  </a:lnTo>
                  <a:lnTo>
                    <a:pt x="112" y="1543"/>
                  </a:lnTo>
                  <a:lnTo>
                    <a:pt x="103" y="1563"/>
                  </a:lnTo>
                  <a:lnTo>
                    <a:pt x="89" y="1605"/>
                  </a:lnTo>
                  <a:lnTo>
                    <a:pt x="84" y="1648"/>
                  </a:lnTo>
                  <a:lnTo>
                    <a:pt x="88" y="1689"/>
                  </a:lnTo>
                  <a:lnTo>
                    <a:pt x="103" y="1726"/>
                  </a:lnTo>
                  <a:lnTo>
                    <a:pt x="118" y="1759"/>
                  </a:lnTo>
                  <a:lnTo>
                    <a:pt x="126" y="1784"/>
                  </a:lnTo>
                  <a:lnTo>
                    <a:pt x="130" y="1801"/>
                  </a:lnTo>
                  <a:lnTo>
                    <a:pt x="130" y="1808"/>
                  </a:lnTo>
                  <a:lnTo>
                    <a:pt x="127" y="1822"/>
                  </a:lnTo>
                  <a:lnTo>
                    <a:pt x="122" y="1856"/>
                  </a:lnTo>
                  <a:lnTo>
                    <a:pt x="112" y="1897"/>
                  </a:lnTo>
                  <a:lnTo>
                    <a:pt x="99" y="1932"/>
                  </a:lnTo>
                  <a:lnTo>
                    <a:pt x="87" y="1951"/>
                  </a:lnTo>
                  <a:lnTo>
                    <a:pt x="73" y="1966"/>
                  </a:lnTo>
                  <a:lnTo>
                    <a:pt x="59" y="1979"/>
                  </a:lnTo>
                  <a:lnTo>
                    <a:pt x="45" y="1990"/>
                  </a:lnTo>
                  <a:lnTo>
                    <a:pt x="31" y="2001"/>
                  </a:lnTo>
                  <a:lnTo>
                    <a:pt x="19" y="2011"/>
                  </a:lnTo>
                  <a:lnTo>
                    <a:pt x="9" y="2025"/>
                  </a:lnTo>
                  <a:lnTo>
                    <a:pt x="2" y="2040"/>
                  </a:lnTo>
                  <a:lnTo>
                    <a:pt x="0" y="2053"/>
                  </a:lnTo>
                  <a:lnTo>
                    <a:pt x="0" y="2065"/>
                  </a:lnTo>
                  <a:lnTo>
                    <a:pt x="2" y="2076"/>
                  </a:lnTo>
                  <a:lnTo>
                    <a:pt x="8" y="2087"/>
                  </a:lnTo>
                  <a:lnTo>
                    <a:pt x="14" y="2096"/>
                  </a:lnTo>
                  <a:lnTo>
                    <a:pt x="24" y="2103"/>
                  </a:lnTo>
                  <a:lnTo>
                    <a:pt x="36" y="2108"/>
                  </a:lnTo>
                  <a:lnTo>
                    <a:pt x="49" y="2111"/>
                  </a:lnTo>
                  <a:lnTo>
                    <a:pt x="61" y="2111"/>
                  </a:lnTo>
                  <a:lnTo>
                    <a:pt x="73" y="2111"/>
                  </a:lnTo>
                  <a:lnTo>
                    <a:pt x="84" y="2110"/>
                  </a:lnTo>
                  <a:lnTo>
                    <a:pt x="95" y="2107"/>
                  </a:lnTo>
                  <a:lnTo>
                    <a:pt x="106" y="2105"/>
                  </a:lnTo>
                  <a:lnTo>
                    <a:pt x="116" y="2101"/>
                  </a:lnTo>
                  <a:lnTo>
                    <a:pt x="127" y="2094"/>
                  </a:lnTo>
                  <a:lnTo>
                    <a:pt x="138" y="2087"/>
                  </a:lnTo>
                  <a:lnTo>
                    <a:pt x="145" y="2072"/>
                  </a:lnTo>
                  <a:lnTo>
                    <a:pt x="158" y="2057"/>
                  </a:lnTo>
                  <a:lnTo>
                    <a:pt x="173" y="2044"/>
                  </a:lnTo>
                  <a:lnTo>
                    <a:pt x="191" y="2032"/>
                  </a:lnTo>
                  <a:lnTo>
                    <a:pt x="207" y="2023"/>
                  </a:lnTo>
                  <a:lnTo>
                    <a:pt x="221" y="2016"/>
                  </a:lnTo>
                  <a:lnTo>
                    <a:pt x="232" y="2011"/>
                  </a:lnTo>
                  <a:lnTo>
                    <a:pt x="235" y="2010"/>
                  </a:lnTo>
                  <a:lnTo>
                    <a:pt x="238" y="2002"/>
                  </a:lnTo>
                  <a:lnTo>
                    <a:pt x="243" y="1981"/>
                  </a:lnTo>
                  <a:lnTo>
                    <a:pt x="245" y="1951"/>
                  </a:lnTo>
                  <a:lnTo>
                    <a:pt x="239" y="1915"/>
                  </a:lnTo>
                  <a:lnTo>
                    <a:pt x="238" y="1898"/>
                  </a:lnTo>
                  <a:lnTo>
                    <a:pt x="242" y="1871"/>
                  </a:lnTo>
                  <a:lnTo>
                    <a:pt x="247" y="1833"/>
                  </a:lnTo>
                  <a:lnTo>
                    <a:pt x="257" y="1788"/>
                  </a:lnTo>
                  <a:lnTo>
                    <a:pt x="257" y="1788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58" y="1786"/>
                  </a:lnTo>
                  <a:lnTo>
                    <a:pt x="268" y="1775"/>
                  </a:lnTo>
                  <a:lnTo>
                    <a:pt x="277" y="1763"/>
                  </a:lnTo>
                  <a:lnTo>
                    <a:pt x="285" y="1752"/>
                  </a:lnTo>
                  <a:lnTo>
                    <a:pt x="292" y="1741"/>
                  </a:lnTo>
                  <a:lnTo>
                    <a:pt x="298" y="1728"/>
                  </a:lnTo>
                  <a:lnTo>
                    <a:pt x="302" y="1716"/>
                  </a:lnTo>
                  <a:lnTo>
                    <a:pt x="304" y="1704"/>
                  </a:lnTo>
                  <a:lnTo>
                    <a:pt x="305" y="1691"/>
                  </a:lnTo>
                  <a:lnTo>
                    <a:pt x="307" y="1676"/>
                  </a:lnTo>
                  <a:lnTo>
                    <a:pt x="311" y="1649"/>
                  </a:lnTo>
                  <a:lnTo>
                    <a:pt x="318" y="1614"/>
                  </a:lnTo>
                  <a:lnTo>
                    <a:pt x="326" y="1574"/>
                  </a:lnTo>
                  <a:lnTo>
                    <a:pt x="333" y="1530"/>
                  </a:lnTo>
                  <a:lnTo>
                    <a:pt x="342" y="1485"/>
                  </a:lnTo>
                  <a:lnTo>
                    <a:pt x="351" y="1442"/>
                  </a:lnTo>
                  <a:lnTo>
                    <a:pt x="359" y="1403"/>
                  </a:lnTo>
                  <a:lnTo>
                    <a:pt x="370" y="1366"/>
                  </a:lnTo>
                  <a:lnTo>
                    <a:pt x="382" y="1331"/>
                  </a:lnTo>
                  <a:lnTo>
                    <a:pt x="393" y="1301"/>
                  </a:lnTo>
                  <a:lnTo>
                    <a:pt x="402" y="1276"/>
                  </a:lnTo>
                  <a:lnTo>
                    <a:pt x="411" y="1254"/>
                  </a:lnTo>
                  <a:lnTo>
                    <a:pt x="417" y="1238"/>
                  </a:lnTo>
                  <a:lnTo>
                    <a:pt x="424" y="1229"/>
                  </a:lnTo>
                  <a:lnTo>
                    <a:pt x="429" y="1225"/>
                  </a:lnTo>
                  <a:lnTo>
                    <a:pt x="433" y="1230"/>
                  </a:lnTo>
                  <a:lnTo>
                    <a:pt x="440" y="1241"/>
                  </a:lnTo>
                  <a:lnTo>
                    <a:pt x="446" y="1259"/>
                  </a:lnTo>
                  <a:lnTo>
                    <a:pt x="455" y="1281"/>
                  </a:lnTo>
                  <a:lnTo>
                    <a:pt x="468" y="1331"/>
                  </a:lnTo>
                  <a:lnTo>
                    <a:pt x="481" y="1392"/>
                  </a:lnTo>
                  <a:lnTo>
                    <a:pt x="497" y="1458"/>
                  </a:lnTo>
                  <a:lnTo>
                    <a:pt x="513" y="1526"/>
                  </a:lnTo>
                  <a:lnTo>
                    <a:pt x="527" y="1590"/>
                  </a:lnTo>
                  <a:lnTo>
                    <a:pt x="539" y="1647"/>
                  </a:lnTo>
                  <a:lnTo>
                    <a:pt x="548" y="1691"/>
                  </a:lnTo>
                  <a:lnTo>
                    <a:pt x="553" y="1718"/>
                  </a:lnTo>
                  <a:lnTo>
                    <a:pt x="556" y="1737"/>
                  </a:lnTo>
                  <a:lnTo>
                    <a:pt x="562" y="1753"/>
                  </a:lnTo>
                  <a:lnTo>
                    <a:pt x="568" y="1766"/>
                  </a:lnTo>
                  <a:lnTo>
                    <a:pt x="576" y="1776"/>
                  </a:lnTo>
                  <a:lnTo>
                    <a:pt x="583" y="1785"/>
                  </a:lnTo>
                  <a:lnTo>
                    <a:pt x="590" y="1791"/>
                  </a:lnTo>
                  <a:lnTo>
                    <a:pt x="595" y="1795"/>
                  </a:lnTo>
                  <a:lnTo>
                    <a:pt x="599" y="1798"/>
                  </a:lnTo>
                  <a:lnTo>
                    <a:pt x="609" y="1848"/>
                  </a:lnTo>
                  <a:lnTo>
                    <a:pt x="618" y="1890"/>
                  </a:lnTo>
                  <a:lnTo>
                    <a:pt x="622" y="1923"/>
                  </a:lnTo>
                  <a:lnTo>
                    <a:pt x="622" y="1942"/>
                  </a:lnTo>
                  <a:lnTo>
                    <a:pt x="621" y="1975"/>
                  </a:lnTo>
                  <a:lnTo>
                    <a:pt x="626" y="2002"/>
                  </a:lnTo>
                  <a:lnTo>
                    <a:pt x="631" y="2021"/>
                  </a:lnTo>
                  <a:lnTo>
                    <a:pt x="635" y="2029"/>
                  </a:lnTo>
                  <a:lnTo>
                    <a:pt x="639" y="2035"/>
                  </a:lnTo>
                  <a:lnTo>
                    <a:pt x="643" y="2038"/>
                  </a:lnTo>
                  <a:lnTo>
                    <a:pt x="649" y="2039"/>
                  </a:lnTo>
                  <a:lnTo>
                    <a:pt x="656" y="2039"/>
                  </a:lnTo>
                  <a:lnTo>
                    <a:pt x="663" y="2040"/>
                  </a:lnTo>
                  <a:lnTo>
                    <a:pt x="671" y="2042"/>
                  </a:lnTo>
                  <a:lnTo>
                    <a:pt x="682" y="2047"/>
                  </a:lnTo>
                  <a:lnTo>
                    <a:pt x="693" y="2056"/>
                  </a:lnTo>
                  <a:lnTo>
                    <a:pt x="701" y="2064"/>
                  </a:lnTo>
                  <a:lnTo>
                    <a:pt x="707" y="2073"/>
                  </a:lnTo>
                  <a:lnTo>
                    <a:pt x="714" y="2082"/>
                  </a:lnTo>
                  <a:lnTo>
                    <a:pt x="720" y="2089"/>
                  </a:lnTo>
                  <a:lnTo>
                    <a:pt x="724" y="2097"/>
                  </a:lnTo>
                  <a:lnTo>
                    <a:pt x="730" y="2103"/>
                  </a:lnTo>
                  <a:lnTo>
                    <a:pt x="734" y="2108"/>
                  </a:lnTo>
                  <a:lnTo>
                    <a:pt x="740" y="2111"/>
                  </a:lnTo>
                  <a:lnTo>
                    <a:pt x="772" y="2119"/>
                  </a:lnTo>
                  <a:lnTo>
                    <a:pt x="800" y="2122"/>
                  </a:lnTo>
                  <a:lnTo>
                    <a:pt x="821" y="2120"/>
                  </a:lnTo>
                  <a:lnTo>
                    <a:pt x="838" y="2114"/>
                  </a:lnTo>
                  <a:lnTo>
                    <a:pt x="851" y="2108"/>
                  </a:lnTo>
                  <a:lnTo>
                    <a:pt x="858" y="2102"/>
                  </a:lnTo>
                  <a:lnTo>
                    <a:pt x="863" y="2097"/>
                  </a:lnTo>
                  <a:lnTo>
                    <a:pt x="864" y="2095"/>
                  </a:lnTo>
                  <a:lnTo>
                    <a:pt x="864" y="2092"/>
                  </a:lnTo>
                  <a:lnTo>
                    <a:pt x="863" y="2084"/>
                  </a:lnTo>
                  <a:lnTo>
                    <a:pt x="861" y="2073"/>
                  </a:lnTo>
                  <a:lnTo>
                    <a:pt x="856" y="2057"/>
                  </a:lnTo>
                  <a:lnTo>
                    <a:pt x="848" y="2040"/>
                  </a:lnTo>
                  <a:lnTo>
                    <a:pt x="838" y="2022"/>
                  </a:lnTo>
                  <a:lnTo>
                    <a:pt x="825" y="2003"/>
                  </a:lnTo>
                  <a:lnTo>
                    <a:pt x="806" y="19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3640149" y="1953006"/>
              <a:ext cx="175725" cy="134264"/>
            </a:xfrm>
            <a:custGeom>
              <a:avLst/>
              <a:gdLst>
                <a:gd name="T0" fmla="*/ 6 w 110"/>
                <a:gd name="T1" fmla="*/ 57 h 90"/>
                <a:gd name="T2" fmla="*/ 4 w 110"/>
                <a:gd name="T3" fmla="*/ 45 h 90"/>
                <a:gd name="T4" fmla="*/ 2 w 110"/>
                <a:gd name="T5" fmla="*/ 36 h 90"/>
                <a:gd name="T6" fmla="*/ 1 w 110"/>
                <a:gd name="T7" fmla="*/ 30 h 90"/>
                <a:gd name="T8" fmla="*/ 0 w 110"/>
                <a:gd name="T9" fmla="*/ 28 h 90"/>
                <a:gd name="T10" fmla="*/ 4 w 110"/>
                <a:gd name="T11" fmla="*/ 26 h 90"/>
                <a:gd name="T12" fmla="*/ 11 w 110"/>
                <a:gd name="T13" fmla="*/ 24 h 90"/>
                <a:gd name="T14" fmla="*/ 19 w 110"/>
                <a:gd name="T15" fmla="*/ 19 h 90"/>
                <a:gd name="T16" fmla="*/ 29 w 110"/>
                <a:gd name="T17" fmla="*/ 16 h 90"/>
                <a:gd name="T18" fmla="*/ 39 w 110"/>
                <a:gd name="T19" fmla="*/ 11 h 90"/>
                <a:gd name="T20" fmla="*/ 50 w 110"/>
                <a:gd name="T21" fmla="*/ 7 h 90"/>
                <a:gd name="T22" fmla="*/ 61 w 110"/>
                <a:gd name="T23" fmla="*/ 3 h 90"/>
                <a:gd name="T24" fmla="*/ 72 w 110"/>
                <a:gd name="T25" fmla="*/ 1 h 90"/>
                <a:gd name="T26" fmla="*/ 82 w 110"/>
                <a:gd name="T27" fmla="*/ 0 h 90"/>
                <a:gd name="T28" fmla="*/ 90 w 110"/>
                <a:gd name="T29" fmla="*/ 0 h 90"/>
                <a:gd name="T30" fmla="*/ 97 w 110"/>
                <a:gd name="T31" fmla="*/ 0 h 90"/>
                <a:gd name="T32" fmla="*/ 101 w 110"/>
                <a:gd name="T33" fmla="*/ 0 h 90"/>
                <a:gd name="T34" fmla="*/ 106 w 110"/>
                <a:gd name="T35" fmla="*/ 1 h 90"/>
                <a:gd name="T36" fmla="*/ 108 w 110"/>
                <a:gd name="T37" fmla="*/ 2 h 90"/>
                <a:gd name="T38" fmla="*/ 110 w 110"/>
                <a:gd name="T39" fmla="*/ 3 h 90"/>
                <a:gd name="T40" fmla="*/ 110 w 110"/>
                <a:gd name="T41" fmla="*/ 3 h 90"/>
                <a:gd name="T42" fmla="*/ 107 w 110"/>
                <a:gd name="T43" fmla="*/ 5 h 90"/>
                <a:gd name="T44" fmla="*/ 97 w 110"/>
                <a:gd name="T45" fmla="*/ 8 h 90"/>
                <a:gd name="T46" fmla="*/ 82 w 110"/>
                <a:gd name="T47" fmla="*/ 11 h 90"/>
                <a:gd name="T48" fmla="*/ 67 w 110"/>
                <a:gd name="T49" fmla="*/ 17 h 90"/>
                <a:gd name="T50" fmla="*/ 51 w 110"/>
                <a:gd name="T51" fmla="*/ 22 h 90"/>
                <a:gd name="T52" fmla="*/ 38 w 110"/>
                <a:gd name="T53" fmla="*/ 27 h 90"/>
                <a:gd name="T54" fmla="*/ 28 w 110"/>
                <a:gd name="T55" fmla="*/ 31 h 90"/>
                <a:gd name="T56" fmla="*/ 25 w 110"/>
                <a:gd name="T57" fmla="*/ 35 h 90"/>
                <a:gd name="T58" fmla="*/ 28 w 110"/>
                <a:gd name="T59" fmla="*/ 39 h 90"/>
                <a:gd name="T60" fmla="*/ 32 w 110"/>
                <a:gd name="T61" fmla="*/ 41 h 90"/>
                <a:gd name="T62" fmla="*/ 39 w 110"/>
                <a:gd name="T63" fmla="*/ 44 h 90"/>
                <a:gd name="T64" fmla="*/ 44 w 110"/>
                <a:gd name="T65" fmla="*/ 47 h 90"/>
                <a:gd name="T66" fmla="*/ 48 w 110"/>
                <a:gd name="T67" fmla="*/ 50 h 90"/>
                <a:gd name="T68" fmla="*/ 48 w 110"/>
                <a:gd name="T69" fmla="*/ 55 h 90"/>
                <a:gd name="T70" fmla="*/ 43 w 110"/>
                <a:gd name="T71" fmla="*/ 59 h 90"/>
                <a:gd name="T72" fmla="*/ 37 w 110"/>
                <a:gd name="T73" fmla="*/ 64 h 90"/>
                <a:gd name="T74" fmla="*/ 32 w 110"/>
                <a:gd name="T75" fmla="*/ 69 h 90"/>
                <a:gd name="T76" fmla="*/ 33 w 110"/>
                <a:gd name="T77" fmla="*/ 76 h 90"/>
                <a:gd name="T78" fmla="*/ 35 w 110"/>
                <a:gd name="T79" fmla="*/ 83 h 90"/>
                <a:gd name="T80" fmla="*/ 37 w 110"/>
                <a:gd name="T81" fmla="*/ 85 h 90"/>
                <a:gd name="T82" fmla="*/ 4 w 110"/>
                <a:gd name="T83" fmla="*/ 90 h 90"/>
                <a:gd name="T84" fmla="*/ 4 w 110"/>
                <a:gd name="T85" fmla="*/ 87 h 90"/>
                <a:gd name="T86" fmla="*/ 5 w 110"/>
                <a:gd name="T87" fmla="*/ 79 h 90"/>
                <a:gd name="T88" fmla="*/ 6 w 110"/>
                <a:gd name="T89" fmla="*/ 69 h 90"/>
                <a:gd name="T90" fmla="*/ 6 w 110"/>
                <a:gd name="T91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90">
                  <a:moveTo>
                    <a:pt x="6" y="57"/>
                  </a:moveTo>
                  <a:lnTo>
                    <a:pt x="4" y="45"/>
                  </a:lnTo>
                  <a:lnTo>
                    <a:pt x="2" y="36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50" y="7"/>
                  </a:lnTo>
                  <a:lnTo>
                    <a:pt x="61" y="3"/>
                  </a:lnTo>
                  <a:lnTo>
                    <a:pt x="72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6" y="1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97" y="8"/>
                  </a:lnTo>
                  <a:lnTo>
                    <a:pt x="82" y="11"/>
                  </a:lnTo>
                  <a:lnTo>
                    <a:pt x="67" y="17"/>
                  </a:lnTo>
                  <a:lnTo>
                    <a:pt x="51" y="22"/>
                  </a:lnTo>
                  <a:lnTo>
                    <a:pt x="38" y="27"/>
                  </a:lnTo>
                  <a:lnTo>
                    <a:pt x="28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44" y="47"/>
                  </a:lnTo>
                  <a:lnTo>
                    <a:pt x="48" y="50"/>
                  </a:lnTo>
                  <a:lnTo>
                    <a:pt x="48" y="55"/>
                  </a:lnTo>
                  <a:lnTo>
                    <a:pt x="43" y="5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33" y="76"/>
                  </a:lnTo>
                  <a:lnTo>
                    <a:pt x="35" y="83"/>
                  </a:lnTo>
                  <a:lnTo>
                    <a:pt x="37" y="85"/>
                  </a:lnTo>
                  <a:lnTo>
                    <a:pt x="4" y="90"/>
                  </a:lnTo>
                  <a:lnTo>
                    <a:pt x="4" y="87"/>
                  </a:lnTo>
                  <a:lnTo>
                    <a:pt x="5" y="79"/>
                  </a:lnTo>
                  <a:lnTo>
                    <a:pt x="6" y="69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3665252" y="2099479"/>
              <a:ext cx="188277" cy="27463"/>
            </a:xfrm>
            <a:custGeom>
              <a:avLst/>
              <a:gdLst>
                <a:gd name="T0" fmla="*/ 0 w 121"/>
                <a:gd name="T1" fmla="*/ 6 h 18"/>
                <a:gd name="T2" fmla="*/ 1 w 121"/>
                <a:gd name="T3" fmla="*/ 7 h 18"/>
                <a:gd name="T4" fmla="*/ 5 w 121"/>
                <a:gd name="T5" fmla="*/ 8 h 18"/>
                <a:gd name="T6" fmla="*/ 9 w 121"/>
                <a:gd name="T7" fmla="*/ 12 h 18"/>
                <a:gd name="T8" fmla="*/ 17 w 121"/>
                <a:gd name="T9" fmla="*/ 14 h 18"/>
                <a:gd name="T10" fmla="*/ 26 w 121"/>
                <a:gd name="T11" fmla="*/ 16 h 18"/>
                <a:gd name="T12" fmla="*/ 36 w 121"/>
                <a:gd name="T13" fmla="*/ 18 h 18"/>
                <a:gd name="T14" fmla="*/ 49 w 121"/>
                <a:gd name="T15" fmla="*/ 18 h 18"/>
                <a:gd name="T16" fmla="*/ 64 w 121"/>
                <a:gd name="T17" fmla="*/ 16 h 18"/>
                <a:gd name="T18" fmla="*/ 79 w 121"/>
                <a:gd name="T19" fmla="*/ 13 h 18"/>
                <a:gd name="T20" fmla="*/ 91 w 121"/>
                <a:gd name="T21" fmla="*/ 10 h 18"/>
                <a:gd name="T22" fmla="*/ 100 w 121"/>
                <a:gd name="T23" fmla="*/ 7 h 18"/>
                <a:gd name="T24" fmla="*/ 108 w 121"/>
                <a:gd name="T25" fmla="*/ 5 h 18"/>
                <a:gd name="T26" fmla="*/ 114 w 121"/>
                <a:gd name="T27" fmla="*/ 4 h 18"/>
                <a:gd name="T28" fmla="*/ 118 w 121"/>
                <a:gd name="T29" fmla="*/ 1 h 18"/>
                <a:gd name="T30" fmla="*/ 120 w 121"/>
                <a:gd name="T31" fmla="*/ 0 h 18"/>
                <a:gd name="T32" fmla="*/ 121 w 121"/>
                <a:gd name="T33" fmla="*/ 0 h 18"/>
                <a:gd name="T34" fmla="*/ 119 w 121"/>
                <a:gd name="T35" fmla="*/ 0 h 18"/>
                <a:gd name="T36" fmla="*/ 112 w 121"/>
                <a:gd name="T37" fmla="*/ 1 h 18"/>
                <a:gd name="T38" fmla="*/ 103 w 121"/>
                <a:gd name="T39" fmla="*/ 3 h 18"/>
                <a:gd name="T40" fmla="*/ 92 w 121"/>
                <a:gd name="T41" fmla="*/ 3 h 18"/>
                <a:gd name="T42" fmla="*/ 80 w 121"/>
                <a:gd name="T43" fmla="*/ 4 h 18"/>
                <a:gd name="T44" fmla="*/ 67 w 121"/>
                <a:gd name="T45" fmla="*/ 5 h 18"/>
                <a:gd name="T46" fmla="*/ 56 w 121"/>
                <a:gd name="T47" fmla="*/ 6 h 18"/>
                <a:gd name="T48" fmla="*/ 46 w 121"/>
                <a:gd name="T49" fmla="*/ 6 h 18"/>
                <a:gd name="T50" fmla="*/ 37 w 121"/>
                <a:gd name="T51" fmla="*/ 6 h 18"/>
                <a:gd name="T52" fmla="*/ 29 w 121"/>
                <a:gd name="T53" fmla="*/ 6 h 18"/>
                <a:gd name="T54" fmla="*/ 21 w 121"/>
                <a:gd name="T55" fmla="*/ 6 h 18"/>
                <a:gd name="T56" fmla="*/ 15 w 121"/>
                <a:gd name="T57" fmla="*/ 6 h 18"/>
                <a:gd name="T58" fmla="*/ 8 w 121"/>
                <a:gd name="T59" fmla="*/ 6 h 18"/>
                <a:gd name="T60" fmla="*/ 4 w 121"/>
                <a:gd name="T61" fmla="*/ 6 h 18"/>
                <a:gd name="T62" fmla="*/ 1 w 121"/>
                <a:gd name="T63" fmla="*/ 6 h 18"/>
                <a:gd name="T64" fmla="*/ 0 w 121"/>
                <a:gd name="T6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8">
                  <a:moveTo>
                    <a:pt x="0" y="6"/>
                  </a:moveTo>
                  <a:lnTo>
                    <a:pt x="1" y="7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7" y="14"/>
                  </a:lnTo>
                  <a:lnTo>
                    <a:pt x="26" y="16"/>
                  </a:lnTo>
                  <a:lnTo>
                    <a:pt x="36" y="18"/>
                  </a:lnTo>
                  <a:lnTo>
                    <a:pt x="49" y="18"/>
                  </a:lnTo>
                  <a:lnTo>
                    <a:pt x="64" y="16"/>
                  </a:lnTo>
                  <a:lnTo>
                    <a:pt x="79" y="13"/>
                  </a:lnTo>
                  <a:lnTo>
                    <a:pt x="91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4" y="4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2" y="1"/>
                  </a:lnTo>
                  <a:lnTo>
                    <a:pt x="103" y="3"/>
                  </a:lnTo>
                  <a:lnTo>
                    <a:pt x="92" y="3"/>
                  </a:lnTo>
                  <a:lnTo>
                    <a:pt x="80" y="4"/>
                  </a:lnTo>
                  <a:lnTo>
                    <a:pt x="67" y="5"/>
                  </a:lnTo>
                  <a:lnTo>
                    <a:pt x="56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6"/>
                  </a:lnTo>
                  <a:lnTo>
                    <a:pt x="15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3621321" y="2129992"/>
              <a:ext cx="18827" cy="48825"/>
            </a:xfrm>
            <a:custGeom>
              <a:avLst/>
              <a:gdLst>
                <a:gd name="T0" fmla="*/ 9 w 13"/>
                <a:gd name="T1" fmla="*/ 0 h 34"/>
                <a:gd name="T2" fmla="*/ 8 w 13"/>
                <a:gd name="T3" fmla="*/ 0 h 34"/>
                <a:gd name="T4" fmla="*/ 5 w 13"/>
                <a:gd name="T5" fmla="*/ 0 h 34"/>
                <a:gd name="T6" fmla="*/ 1 w 13"/>
                <a:gd name="T7" fmla="*/ 3 h 34"/>
                <a:gd name="T8" fmla="*/ 0 w 13"/>
                <a:gd name="T9" fmla="*/ 6 h 34"/>
                <a:gd name="T10" fmla="*/ 1 w 13"/>
                <a:gd name="T11" fmla="*/ 14 h 34"/>
                <a:gd name="T12" fmla="*/ 4 w 13"/>
                <a:gd name="T13" fmla="*/ 23 h 34"/>
                <a:gd name="T14" fmla="*/ 6 w 13"/>
                <a:gd name="T15" fmla="*/ 31 h 34"/>
                <a:gd name="T16" fmla="*/ 7 w 13"/>
                <a:gd name="T17" fmla="*/ 34 h 34"/>
                <a:gd name="T18" fmla="*/ 7 w 13"/>
                <a:gd name="T19" fmla="*/ 32 h 34"/>
                <a:gd name="T20" fmla="*/ 6 w 13"/>
                <a:gd name="T21" fmla="*/ 26 h 34"/>
                <a:gd name="T22" fmla="*/ 6 w 13"/>
                <a:gd name="T23" fmla="*/ 19 h 34"/>
                <a:gd name="T24" fmla="*/ 7 w 13"/>
                <a:gd name="T25" fmla="*/ 15 h 34"/>
                <a:gd name="T26" fmla="*/ 8 w 13"/>
                <a:gd name="T27" fmla="*/ 13 h 34"/>
                <a:gd name="T28" fmla="*/ 10 w 13"/>
                <a:gd name="T29" fmla="*/ 13 h 34"/>
                <a:gd name="T30" fmla="*/ 11 w 13"/>
                <a:gd name="T31" fmla="*/ 13 h 34"/>
                <a:gd name="T32" fmla="*/ 13 w 13"/>
                <a:gd name="T33" fmla="*/ 14 h 34"/>
                <a:gd name="T34" fmla="*/ 13 w 13"/>
                <a:gd name="T35" fmla="*/ 13 h 34"/>
                <a:gd name="T36" fmla="*/ 11 w 13"/>
                <a:gd name="T37" fmla="*/ 8 h 34"/>
                <a:gd name="T38" fmla="*/ 10 w 13"/>
                <a:gd name="T39" fmla="*/ 3 h 34"/>
                <a:gd name="T40" fmla="*/ 9 w 13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4">
                  <a:moveTo>
                    <a:pt x="9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4" y="23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6" y="26"/>
                  </a:lnTo>
                  <a:lnTo>
                    <a:pt x="6" y="19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1" y="8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3888047" y="2099479"/>
              <a:ext cx="18827" cy="36617"/>
            </a:xfrm>
            <a:custGeom>
              <a:avLst/>
              <a:gdLst>
                <a:gd name="T0" fmla="*/ 0 w 12"/>
                <a:gd name="T1" fmla="*/ 8 h 25"/>
                <a:gd name="T2" fmla="*/ 0 w 12"/>
                <a:gd name="T3" fmla="*/ 7 h 25"/>
                <a:gd name="T4" fmla="*/ 2 w 12"/>
                <a:gd name="T5" fmla="*/ 4 h 25"/>
                <a:gd name="T6" fmla="*/ 4 w 12"/>
                <a:gd name="T7" fmla="*/ 1 h 25"/>
                <a:gd name="T8" fmla="*/ 6 w 12"/>
                <a:gd name="T9" fmla="*/ 0 h 25"/>
                <a:gd name="T10" fmla="*/ 8 w 12"/>
                <a:gd name="T11" fmla="*/ 1 h 25"/>
                <a:gd name="T12" fmla="*/ 11 w 12"/>
                <a:gd name="T13" fmla="*/ 3 h 25"/>
                <a:gd name="T14" fmla="*/ 12 w 12"/>
                <a:gd name="T15" fmla="*/ 5 h 25"/>
                <a:gd name="T16" fmla="*/ 12 w 12"/>
                <a:gd name="T17" fmla="*/ 8 h 25"/>
                <a:gd name="T18" fmla="*/ 12 w 12"/>
                <a:gd name="T19" fmla="*/ 13 h 25"/>
                <a:gd name="T20" fmla="*/ 12 w 12"/>
                <a:gd name="T21" fmla="*/ 18 h 25"/>
                <a:gd name="T22" fmla="*/ 11 w 12"/>
                <a:gd name="T23" fmla="*/ 23 h 25"/>
                <a:gd name="T24" fmla="*/ 11 w 12"/>
                <a:gd name="T25" fmla="*/ 25 h 25"/>
                <a:gd name="T26" fmla="*/ 11 w 12"/>
                <a:gd name="T27" fmla="*/ 22 h 25"/>
                <a:gd name="T28" fmla="*/ 9 w 12"/>
                <a:gd name="T29" fmla="*/ 16 h 25"/>
                <a:gd name="T30" fmla="*/ 7 w 12"/>
                <a:gd name="T31" fmla="*/ 10 h 25"/>
                <a:gd name="T32" fmla="*/ 6 w 12"/>
                <a:gd name="T33" fmla="*/ 9 h 25"/>
                <a:gd name="T34" fmla="*/ 4 w 12"/>
                <a:gd name="T35" fmla="*/ 10 h 25"/>
                <a:gd name="T36" fmla="*/ 3 w 12"/>
                <a:gd name="T37" fmla="*/ 9 h 25"/>
                <a:gd name="T38" fmla="*/ 2 w 12"/>
                <a:gd name="T39" fmla="*/ 8 h 25"/>
                <a:gd name="T40" fmla="*/ 0 w 12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25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9" y="16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3266731" y="2633490"/>
              <a:ext cx="175725" cy="619454"/>
            </a:xfrm>
            <a:custGeom>
              <a:avLst/>
              <a:gdLst>
                <a:gd name="T0" fmla="*/ 110 w 112"/>
                <a:gd name="T1" fmla="*/ 64 h 406"/>
                <a:gd name="T2" fmla="*/ 99 w 112"/>
                <a:gd name="T3" fmla="*/ 46 h 406"/>
                <a:gd name="T4" fmla="*/ 82 w 112"/>
                <a:gd name="T5" fmla="*/ 23 h 406"/>
                <a:gd name="T6" fmla="*/ 65 w 112"/>
                <a:gd name="T7" fmla="*/ 4 h 406"/>
                <a:gd name="T8" fmla="*/ 54 w 112"/>
                <a:gd name="T9" fmla="*/ 4 h 406"/>
                <a:gd name="T10" fmla="*/ 54 w 112"/>
                <a:gd name="T11" fmla="*/ 24 h 406"/>
                <a:gd name="T12" fmla="*/ 53 w 112"/>
                <a:gd name="T13" fmla="*/ 43 h 406"/>
                <a:gd name="T14" fmla="*/ 47 w 112"/>
                <a:gd name="T15" fmla="*/ 69 h 406"/>
                <a:gd name="T16" fmla="*/ 29 w 112"/>
                <a:gd name="T17" fmla="*/ 104 h 406"/>
                <a:gd name="T18" fmla="*/ 23 w 112"/>
                <a:gd name="T19" fmla="*/ 125 h 406"/>
                <a:gd name="T20" fmla="*/ 20 w 112"/>
                <a:gd name="T21" fmla="*/ 173 h 406"/>
                <a:gd name="T22" fmla="*/ 4 w 112"/>
                <a:gd name="T23" fmla="*/ 236 h 406"/>
                <a:gd name="T24" fmla="*/ 0 w 112"/>
                <a:gd name="T25" fmla="*/ 265 h 406"/>
                <a:gd name="T26" fmla="*/ 7 w 112"/>
                <a:gd name="T27" fmla="*/ 292 h 406"/>
                <a:gd name="T28" fmla="*/ 25 w 112"/>
                <a:gd name="T29" fmla="*/ 336 h 406"/>
                <a:gd name="T30" fmla="*/ 42 w 112"/>
                <a:gd name="T31" fmla="*/ 366 h 406"/>
                <a:gd name="T32" fmla="*/ 57 w 112"/>
                <a:gd name="T33" fmla="*/ 390 h 406"/>
                <a:gd name="T34" fmla="*/ 68 w 112"/>
                <a:gd name="T35" fmla="*/ 404 h 406"/>
                <a:gd name="T36" fmla="*/ 67 w 112"/>
                <a:gd name="T37" fmla="*/ 400 h 406"/>
                <a:gd name="T38" fmla="*/ 51 w 112"/>
                <a:gd name="T39" fmla="*/ 367 h 406"/>
                <a:gd name="T40" fmla="*/ 29 w 112"/>
                <a:gd name="T41" fmla="*/ 320 h 406"/>
                <a:gd name="T42" fmla="*/ 14 w 112"/>
                <a:gd name="T43" fmla="*/ 279 h 406"/>
                <a:gd name="T44" fmla="*/ 14 w 112"/>
                <a:gd name="T45" fmla="*/ 248 h 406"/>
                <a:gd name="T46" fmla="*/ 24 w 112"/>
                <a:gd name="T47" fmla="*/ 204 h 406"/>
                <a:gd name="T48" fmla="*/ 40 w 112"/>
                <a:gd name="T49" fmla="*/ 167 h 406"/>
                <a:gd name="T50" fmla="*/ 51 w 112"/>
                <a:gd name="T51" fmla="*/ 152 h 406"/>
                <a:gd name="T52" fmla="*/ 66 w 112"/>
                <a:gd name="T53" fmla="*/ 158 h 406"/>
                <a:gd name="T54" fmla="*/ 73 w 112"/>
                <a:gd name="T55" fmla="*/ 135 h 406"/>
                <a:gd name="T56" fmla="*/ 70 w 112"/>
                <a:gd name="T57" fmla="*/ 94 h 406"/>
                <a:gd name="T58" fmla="*/ 68 w 112"/>
                <a:gd name="T59" fmla="*/ 65 h 406"/>
                <a:gd name="T60" fmla="*/ 75 w 112"/>
                <a:gd name="T61" fmla="*/ 61 h 406"/>
                <a:gd name="T62" fmla="*/ 86 w 112"/>
                <a:gd name="T63" fmla="*/ 68 h 406"/>
                <a:gd name="T64" fmla="*/ 100 w 112"/>
                <a:gd name="T65" fmla="*/ 76 h 406"/>
                <a:gd name="T66" fmla="*/ 110 w 112"/>
                <a:gd name="T67" fmla="*/ 7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406">
                  <a:moveTo>
                    <a:pt x="112" y="66"/>
                  </a:moveTo>
                  <a:lnTo>
                    <a:pt x="110" y="64"/>
                  </a:lnTo>
                  <a:lnTo>
                    <a:pt x="105" y="56"/>
                  </a:lnTo>
                  <a:lnTo>
                    <a:pt x="99" y="46"/>
                  </a:lnTo>
                  <a:lnTo>
                    <a:pt x="91" y="34"/>
                  </a:lnTo>
                  <a:lnTo>
                    <a:pt x="82" y="23"/>
                  </a:lnTo>
                  <a:lnTo>
                    <a:pt x="73" y="11"/>
                  </a:lnTo>
                  <a:lnTo>
                    <a:pt x="65" y="4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54" y="12"/>
                  </a:lnTo>
                  <a:lnTo>
                    <a:pt x="54" y="24"/>
                  </a:lnTo>
                  <a:lnTo>
                    <a:pt x="54" y="34"/>
                  </a:lnTo>
                  <a:lnTo>
                    <a:pt x="53" y="43"/>
                  </a:lnTo>
                  <a:lnTo>
                    <a:pt x="52" y="55"/>
                  </a:lnTo>
                  <a:lnTo>
                    <a:pt x="47" y="69"/>
                  </a:lnTo>
                  <a:lnTo>
                    <a:pt x="38" y="88"/>
                  </a:lnTo>
                  <a:lnTo>
                    <a:pt x="29" y="104"/>
                  </a:lnTo>
                  <a:lnTo>
                    <a:pt x="24" y="114"/>
                  </a:lnTo>
                  <a:lnTo>
                    <a:pt x="23" y="125"/>
                  </a:lnTo>
                  <a:lnTo>
                    <a:pt x="23" y="144"/>
                  </a:lnTo>
                  <a:lnTo>
                    <a:pt x="20" y="173"/>
                  </a:lnTo>
                  <a:lnTo>
                    <a:pt x="13" y="206"/>
                  </a:lnTo>
                  <a:lnTo>
                    <a:pt x="4" y="236"/>
                  </a:lnTo>
                  <a:lnTo>
                    <a:pt x="0" y="255"/>
                  </a:lnTo>
                  <a:lnTo>
                    <a:pt x="0" y="265"/>
                  </a:lnTo>
                  <a:lnTo>
                    <a:pt x="2" y="276"/>
                  </a:lnTo>
                  <a:lnTo>
                    <a:pt x="7" y="292"/>
                  </a:lnTo>
                  <a:lnTo>
                    <a:pt x="17" y="319"/>
                  </a:lnTo>
                  <a:lnTo>
                    <a:pt x="25" y="336"/>
                  </a:lnTo>
                  <a:lnTo>
                    <a:pt x="33" y="351"/>
                  </a:lnTo>
                  <a:lnTo>
                    <a:pt x="42" y="366"/>
                  </a:lnTo>
                  <a:lnTo>
                    <a:pt x="51" y="379"/>
                  </a:lnTo>
                  <a:lnTo>
                    <a:pt x="57" y="390"/>
                  </a:lnTo>
                  <a:lnTo>
                    <a:pt x="64" y="398"/>
                  </a:lnTo>
                  <a:lnTo>
                    <a:pt x="68" y="404"/>
                  </a:lnTo>
                  <a:lnTo>
                    <a:pt x="70" y="406"/>
                  </a:lnTo>
                  <a:lnTo>
                    <a:pt x="67" y="400"/>
                  </a:lnTo>
                  <a:lnTo>
                    <a:pt x="61" y="387"/>
                  </a:lnTo>
                  <a:lnTo>
                    <a:pt x="51" y="367"/>
                  </a:lnTo>
                  <a:lnTo>
                    <a:pt x="39" y="345"/>
                  </a:lnTo>
                  <a:lnTo>
                    <a:pt x="29" y="320"/>
                  </a:lnTo>
                  <a:lnTo>
                    <a:pt x="19" y="298"/>
                  </a:lnTo>
                  <a:lnTo>
                    <a:pt x="14" y="279"/>
                  </a:lnTo>
                  <a:lnTo>
                    <a:pt x="11" y="266"/>
                  </a:lnTo>
                  <a:lnTo>
                    <a:pt x="14" y="248"/>
                  </a:lnTo>
                  <a:lnTo>
                    <a:pt x="18" y="226"/>
                  </a:lnTo>
                  <a:lnTo>
                    <a:pt x="24" y="204"/>
                  </a:lnTo>
                  <a:lnTo>
                    <a:pt x="33" y="184"/>
                  </a:lnTo>
                  <a:lnTo>
                    <a:pt x="40" y="167"/>
                  </a:lnTo>
                  <a:lnTo>
                    <a:pt x="46" y="157"/>
                  </a:lnTo>
                  <a:lnTo>
                    <a:pt x="51" y="152"/>
                  </a:lnTo>
                  <a:lnTo>
                    <a:pt x="58" y="156"/>
                  </a:lnTo>
                  <a:lnTo>
                    <a:pt x="66" y="158"/>
                  </a:lnTo>
                  <a:lnTo>
                    <a:pt x="71" y="150"/>
                  </a:lnTo>
                  <a:lnTo>
                    <a:pt x="73" y="135"/>
                  </a:lnTo>
                  <a:lnTo>
                    <a:pt x="72" y="115"/>
                  </a:lnTo>
                  <a:lnTo>
                    <a:pt x="70" y="94"/>
                  </a:lnTo>
                  <a:lnTo>
                    <a:pt x="68" y="77"/>
                  </a:lnTo>
                  <a:lnTo>
                    <a:pt x="68" y="65"/>
                  </a:lnTo>
                  <a:lnTo>
                    <a:pt x="72" y="59"/>
                  </a:lnTo>
                  <a:lnTo>
                    <a:pt x="75" y="61"/>
                  </a:lnTo>
                  <a:lnTo>
                    <a:pt x="81" y="64"/>
                  </a:lnTo>
                  <a:lnTo>
                    <a:pt x="86" y="68"/>
                  </a:lnTo>
                  <a:lnTo>
                    <a:pt x="94" y="73"/>
                  </a:lnTo>
                  <a:lnTo>
                    <a:pt x="100" y="76"/>
                  </a:lnTo>
                  <a:lnTo>
                    <a:pt x="107" y="77"/>
                  </a:lnTo>
                  <a:lnTo>
                    <a:pt x="110" y="74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3385974" y="3719821"/>
              <a:ext cx="72173" cy="219707"/>
            </a:xfrm>
            <a:custGeom>
              <a:avLst/>
              <a:gdLst>
                <a:gd name="T0" fmla="*/ 28 w 47"/>
                <a:gd name="T1" fmla="*/ 0 h 146"/>
                <a:gd name="T2" fmla="*/ 24 w 47"/>
                <a:gd name="T3" fmla="*/ 16 h 146"/>
                <a:gd name="T4" fmla="*/ 13 w 47"/>
                <a:gd name="T5" fmla="*/ 51 h 146"/>
                <a:gd name="T6" fmla="*/ 4 w 47"/>
                <a:gd name="T7" fmla="*/ 88 h 146"/>
                <a:gd name="T8" fmla="*/ 0 w 47"/>
                <a:gd name="T9" fmla="*/ 112 h 146"/>
                <a:gd name="T10" fmla="*/ 5 w 47"/>
                <a:gd name="T11" fmla="*/ 126 h 146"/>
                <a:gd name="T12" fmla="*/ 10 w 47"/>
                <a:gd name="T13" fmla="*/ 138 h 146"/>
                <a:gd name="T14" fmla="*/ 16 w 47"/>
                <a:gd name="T15" fmla="*/ 146 h 146"/>
                <a:gd name="T16" fmla="*/ 20 w 47"/>
                <a:gd name="T17" fmla="*/ 143 h 146"/>
                <a:gd name="T18" fmla="*/ 26 w 47"/>
                <a:gd name="T19" fmla="*/ 117 h 146"/>
                <a:gd name="T20" fmla="*/ 35 w 47"/>
                <a:gd name="T21" fmla="*/ 70 h 146"/>
                <a:gd name="T22" fmla="*/ 44 w 47"/>
                <a:gd name="T23" fmla="*/ 24 h 146"/>
                <a:gd name="T24" fmla="*/ 47 w 47"/>
                <a:gd name="T25" fmla="*/ 4 h 146"/>
                <a:gd name="T26" fmla="*/ 28 w 47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46">
                  <a:moveTo>
                    <a:pt x="28" y="0"/>
                  </a:moveTo>
                  <a:lnTo>
                    <a:pt x="24" y="16"/>
                  </a:lnTo>
                  <a:lnTo>
                    <a:pt x="13" y="51"/>
                  </a:lnTo>
                  <a:lnTo>
                    <a:pt x="4" y="88"/>
                  </a:lnTo>
                  <a:lnTo>
                    <a:pt x="0" y="112"/>
                  </a:lnTo>
                  <a:lnTo>
                    <a:pt x="5" y="126"/>
                  </a:lnTo>
                  <a:lnTo>
                    <a:pt x="10" y="138"/>
                  </a:lnTo>
                  <a:lnTo>
                    <a:pt x="16" y="146"/>
                  </a:lnTo>
                  <a:lnTo>
                    <a:pt x="20" y="143"/>
                  </a:lnTo>
                  <a:lnTo>
                    <a:pt x="26" y="117"/>
                  </a:lnTo>
                  <a:lnTo>
                    <a:pt x="35" y="70"/>
                  </a:lnTo>
                  <a:lnTo>
                    <a:pt x="44" y="24"/>
                  </a:lnTo>
                  <a:lnTo>
                    <a:pt x="4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3329492" y="3719821"/>
              <a:ext cx="238483" cy="857469"/>
            </a:xfrm>
            <a:custGeom>
              <a:avLst/>
              <a:gdLst>
                <a:gd name="T0" fmla="*/ 111 w 153"/>
                <a:gd name="T1" fmla="*/ 25 h 562"/>
                <a:gd name="T2" fmla="*/ 100 w 153"/>
                <a:gd name="T3" fmla="*/ 75 h 562"/>
                <a:gd name="T4" fmla="*/ 87 w 153"/>
                <a:gd name="T5" fmla="*/ 142 h 562"/>
                <a:gd name="T6" fmla="*/ 71 w 153"/>
                <a:gd name="T7" fmla="*/ 207 h 562"/>
                <a:gd name="T8" fmla="*/ 56 w 153"/>
                <a:gd name="T9" fmla="*/ 253 h 562"/>
                <a:gd name="T10" fmla="*/ 44 w 153"/>
                <a:gd name="T11" fmla="*/ 297 h 562"/>
                <a:gd name="T12" fmla="*/ 33 w 153"/>
                <a:gd name="T13" fmla="*/ 338 h 562"/>
                <a:gd name="T14" fmla="*/ 24 w 153"/>
                <a:gd name="T15" fmla="*/ 371 h 562"/>
                <a:gd name="T16" fmla="*/ 11 w 153"/>
                <a:gd name="T17" fmla="*/ 407 h 562"/>
                <a:gd name="T18" fmla="*/ 0 w 153"/>
                <a:gd name="T19" fmla="*/ 466 h 562"/>
                <a:gd name="T20" fmla="*/ 9 w 153"/>
                <a:gd name="T21" fmla="*/ 504 h 562"/>
                <a:gd name="T22" fmla="*/ 21 w 153"/>
                <a:gd name="T23" fmla="*/ 527 h 562"/>
                <a:gd name="T24" fmla="*/ 32 w 153"/>
                <a:gd name="T25" fmla="*/ 548 h 562"/>
                <a:gd name="T26" fmla="*/ 39 w 153"/>
                <a:gd name="T27" fmla="*/ 560 h 562"/>
                <a:gd name="T28" fmla="*/ 41 w 153"/>
                <a:gd name="T29" fmla="*/ 562 h 562"/>
                <a:gd name="T30" fmla="*/ 52 w 153"/>
                <a:gd name="T31" fmla="*/ 560 h 562"/>
                <a:gd name="T32" fmla="*/ 64 w 153"/>
                <a:gd name="T33" fmla="*/ 551 h 562"/>
                <a:gd name="T34" fmla="*/ 72 w 153"/>
                <a:gd name="T35" fmla="*/ 530 h 562"/>
                <a:gd name="T36" fmla="*/ 67 w 153"/>
                <a:gd name="T37" fmla="*/ 501 h 562"/>
                <a:gd name="T38" fmla="*/ 53 w 153"/>
                <a:gd name="T39" fmla="*/ 471 h 562"/>
                <a:gd name="T40" fmla="*/ 42 w 153"/>
                <a:gd name="T41" fmla="*/ 445 h 562"/>
                <a:gd name="T42" fmla="*/ 45 w 153"/>
                <a:gd name="T43" fmla="*/ 438 h 562"/>
                <a:gd name="T44" fmla="*/ 70 w 153"/>
                <a:gd name="T45" fmla="*/ 452 h 562"/>
                <a:gd name="T46" fmla="*/ 91 w 153"/>
                <a:gd name="T47" fmla="*/ 453 h 562"/>
                <a:gd name="T48" fmla="*/ 103 w 153"/>
                <a:gd name="T49" fmla="*/ 442 h 562"/>
                <a:gd name="T50" fmla="*/ 108 w 153"/>
                <a:gd name="T51" fmla="*/ 432 h 562"/>
                <a:gd name="T52" fmla="*/ 105 w 153"/>
                <a:gd name="T53" fmla="*/ 425 h 562"/>
                <a:gd name="T54" fmla="*/ 84 w 153"/>
                <a:gd name="T55" fmla="*/ 402 h 562"/>
                <a:gd name="T56" fmla="*/ 79 w 153"/>
                <a:gd name="T57" fmla="*/ 381 h 562"/>
                <a:gd name="T58" fmla="*/ 88 w 153"/>
                <a:gd name="T59" fmla="*/ 359 h 562"/>
                <a:gd name="T60" fmla="*/ 92 w 153"/>
                <a:gd name="T61" fmla="*/ 354 h 562"/>
                <a:gd name="T62" fmla="*/ 103 w 153"/>
                <a:gd name="T63" fmla="*/ 340 h 562"/>
                <a:gd name="T64" fmla="*/ 119 w 153"/>
                <a:gd name="T65" fmla="*/ 318 h 562"/>
                <a:gd name="T66" fmla="*/ 130 w 153"/>
                <a:gd name="T67" fmla="*/ 292 h 562"/>
                <a:gd name="T68" fmla="*/ 133 w 153"/>
                <a:gd name="T69" fmla="*/ 226 h 562"/>
                <a:gd name="T70" fmla="*/ 138 w 153"/>
                <a:gd name="T71" fmla="*/ 63 h 562"/>
                <a:gd name="T72" fmla="*/ 153 w 153"/>
                <a:gd name="T73" fmla="*/ 5 h 562"/>
                <a:gd name="T74" fmla="*/ 146 w 153"/>
                <a:gd name="T75" fmla="*/ 0 h 562"/>
                <a:gd name="T76" fmla="*/ 129 w 153"/>
                <a:gd name="T77" fmla="*/ 6 h 562"/>
                <a:gd name="T78" fmla="*/ 116 w 153"/>
                <a:gd name="T79" fmla="*/ 1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562">
                  <a:moveTo>
                    <a:pt x="114" y="14"/>
                  </a:moveTo>
                  <a:lnTo>
                    <a:pt x="111" y="25"/>
                  </a:lnTo>
                  <a:lnTo>
                    <a:pt x="107" y="46"/>
                  </a:lnTo>
                  <a:lnTo>
                    <a:pt x="100" y="75"/>
                  </a:lnTo>
                  <a:lnTo>
                    <a:pt x="93" y="108"/>
                  </a:lnTo>
                  <a:lnTo>
                    <a:pt x="87" y="142"/>
                  </a:lnTo>
                  <a:lnTo>
                    <a:pt x="79" y="177"/>
                  </a:lnTo>
                  <a:lnTo>
                    <a:pt x="71" y="207"/>
                  </a:lnTo>
                  <a:lnTo>
                    <a:pt x="63" y="232"/>
                  </a:lnTo>
                  <a:lnTo>
                    <a:pt x="56" y="253"/>
                  </a:lnTo>
                  <a:lnTo>
                    <a:pt x="50" y="274"/>
                  </a:lnTo>
                  <a:lnTo>
                    <a:pt x="44" y="297"/>
                  </a:lnTo>
                  <a:lnTo>
                    <a:pt x="39" y="318"/>
                  </a:lnTo>
                  <a:lnTo>
                    <a:pt x="33" y="338"/>
                  </a:lnTo>
                  <a:lnTo>
                    <a:pt x="28" y="356"/>
                  </a:lnTo>
                  <a:lnTo>
                    <a:pt x="24" y="371"/>
                  </a:lnTo>
                  <a:lnTo>
                    <a:pt x="20" y="383"/>
                  </a:lnTo>
                  <a:lnTo>
                    <a:pt x="11" y="407"/>
                  </a:lnTo>
                  <a:lnTo>
                    <a:pt x="4" y="437"/>
                  </a:lnTo>
                  <a:lnTo>
                    <a:pt x="0" y="466"/>
                  </a:lnTo>
                  <a:lnTo>
                    <a:pt x="5" y="492"/>
                  </a:lnTo>
                  <a:lnTo>
                    <a:pt x="9" y="504"/>
                  </a:lnTo>
                  <a:lnTo>
                    <a:pt x="15" y="516"/>
                  </a:lnTo>
                  <a:lnTo>
                    <a:pt x="21" y="527"/>
                  </a:lnTo>
                  <a:lnTo>
                    <a:pt x="26" y="538"/>
                  </a:lnTo>
                  <a:lnTo>
                    <a:pt x="32" y="548"/>
                  </a:lnTo>
                  <a:lnTo>
                    <a:pt x="36" y="555"/>
                  </a:lnTo>
                  <a:lnTo>
                    <a:pt x="39" y="560"/>
                  </a:lnTo>
                  <a:lnTo>
                    <a:pt x="40" y="562"/>
                  </a:lnTo>
                  <a:lnTo>
                    <a:pt x="41" y="562"/>
                  </a:lnTo>
                  <a:lnTo>
                    <a:pt x="45" y="561"/>
                  </a:lnTo>
                  <a:lnTo>
                    <a:pt x="52" y="560"/>
                  </a:lnTo>
                  <a:lnTo>
                    <a:pt x="59" y="556"/>
                  </a:lnTo>
                  <a:lnTo>
                    <a:pt x="64" y="551"/>
                  </a:lnTo>
                  <a:lnTo>
                    <a:pt x="70" y="542"/>
                  </a:lnTo>
                  <a:lnTo>
                    <a:pt x="72" y="530"/>
                  </a:lnTo>
                  <a:lnTo>
                    <a:pt x="71" y="515"/>
                  </a:lnTo>
                  <a:lnTo>
                    <a:pt x="67" y="501"/>
                  </a:lnTo>
                  <a:lnTo>
                    <a:pt x="61" y="486"/>
                  </a:lnTo>
                  <a:lnTo>
                    <a:pt x="53" y="471"/>
                  </a:lnTo>
                  <a:lnTo>
                    <a:pt x="46" y="457"/>
                  </a:lnTo>
                  <a:lnTo>
                    <a:pt x="42" y="445"/>
                  </a:lnTo>
                  <a:lnTo>
                    <a:pt x="41" y="439"/>
                  </a:lnTo>
                  <a:lnTo>
                    <a:pt x="45" y="438"/>
                  </a:lnTo>
                  <a:lnTo>
                    <a:pt x="55" y="443"/>
                  </a:lnTo>
                  <a:lnTo>
                    <a:pt x="70" y="452"/>
                  </a:lnTo>
                  <a:lnTo>
                    <a:pt x="82" y="454"/>
                  </a:lnTo>
                  <a:lnTo>
                    <a:pt x="91" y="453"/>
                  </a:lnTo>
                  <a:lnTo>
                    <a:pt x="98" y="448"/>
                  </a:lnTo>
                  <a:lnTo>
                    <a:pt x="103" y="442"/>
                  </a:lnTo>
                  <a:lnTo>
                    <a:pt x="107" y="437"/>
                  </a:lnTo>
                  <a:lnTo>
                    <a:pt x="108" y="432"/>
                  </a:lnTo>
                  <a:lnTo>
                    <a:pt x="109" y="430"/>
                  </a:lnTo>
                  <a:lnTo>
                    <a:pt x="105" y="425"/>
                  </a:lnTo>
                  <a:lnTo>
                    <a:pt x="96" y="415"/>
                  </a:lnTo>
                  <a:lnTo>
                    <a:pt x="84" y="402"/>
                  </a:lnTo>
                  <a:lnTo>
                    <a:pt x="79" y="391"/>
                  </a:lnTo>
                  <a:lnTo>
                    <a:pt x="79" y="381"/>
                  </a:lnTo>
                  <a:lnTo>
                    <a:pt x="83" y="369"/>
                  </a:lnTo>
                  <a:lnTo>
                    <a:pt x="88" y="359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7" y="349"/>
                  </a:lnTo>
                  <a:lnTo>
                    <a:pt x="103" y="340"/>
                  </a:lnTo>
                  <a:lnTo>
                    <a:pt x="111" y="330"/>
                  </a:lnTo>
                  <a:lnTo>
                    <a:pt x="119" y="318"/>
                  </a:lnTo>
                  <a:lnTo>
                    <a:pt x="126" y="306"/>
                  </a:lnTo>
                  <a:lnTo>
                    <a:pt x="130" y="292"/>
                  </a:lnTo>
                  <a:lnTo>
                    <a:pt x="133" y="279"/>
                  </a:lnTo>
                  <a:lnTo>
                    <a:pt x="133" y="226"/>
                  </a:lnTo>
                  <a:lnTo>
                    <a:pt x="134" y="145"/>
                  </a:lnTo>
                  <a:lnTo>
                    <a:pt x="138" y="63"/>
                  </a:lnTo>
                  <a:lnTo>
                    <a:pt x="148" y="14"/>
                  </a:lnTo>
                  <a:lnTo>
                    <a:pt x="153" y="5"/>
                  </a:lnTo>
                  <a:lnTo>
                    <a:pt x="150" y="2"/>
                  </a:lnTo>
                  <a:lnTo>
                    <a:pt x="146" y="0"/>
                  </a:lnTo>
                  <a:lnTo>
                    <a:pt x="138" y="3"/>
                  </a:lnTo>
                  <a:lnTo>
                    <a:pt x="129" y="6"/>
                  </a:lnTo>
                  <a:lnTo>
                    <a:pt x="121" y="9"/>
                  </a:lnTo>
                  <a:lnTo>
                    <a:pt x="116" y="13"/>
                  </a:lnTo>
                  <a:lnTo>
                    <a:pt x="114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4095152" y="4055487"/>
              <a:ext cx="116104" cy="445518"/>
            </a:xfrm>
            <a:custGeom>
              <a:avLst/>
              <a:gdLst>
                <a:gd name="T0" fmla="*/ 0 w 75"/>
                <a:gd name="T1" fmla="*/ 0 h 293"/>
                <a:gd name="T2" fmla="*/ 2 w 75"/>
                <a:gd name="T3" fmla="*/ 6 h 293"/>
                <a:gd name="T4" fmla="*/ 7 w 75"/>
                <a:gd name="T5" fmla="*/ 25 h 293"/>
                <a:gd name="T6" fmla="*/ 14 w 75"/>
                <a:gd name="T7" fmla="*/ 53 h 293"/>
                <a:gd name="T8" fmla="*/ 23 w 75"/>
                <a:gd name="T9" fmla="*/ 87 h 293"/>
                <a:gd name="T10" fmla="*/ 32 w 75"/>
                <a:gd name="T11" fmla="*/ 123 h 293"/>
                <a:gd name="T12" fmla="*/ 43 w 75"/>
                <a:gd name="T13" fmla="*/ 158 h 293"/>
                <a:gd name="T14" fmla="*/ 54 w 75"/>
                <a:gd name="T15" fmla="*/ 190 h 293"/>
                <a:gd name="T16" fmla="*/ 64 w 75"/>
                <a:gd name="T17" fmla="*/ 213 h 293"/>
                <a:gd name="T18" fmla="*/ 71 w 75"/>
                <a:gd name="T19" fmla="*/ 229 h 293"/>
                <a:gd name="T20" fmla="*/ 74 w 75"/>
                <a:gd name="T21" fmla="*/ 244 h 293"/>
                <a:gd name="T22" fmla="*/ 75 w 75"/>
                <a:gd name="T23" fmla="*/ 259 h 293"/>
                <a:gd name="T24" fmla="*/ 74 w 75"/>
                <a:gd name="T25" fmla="*/ 272 h 293"/>
                <a:gd name="T26" fmla="*/ 71 w 75"/>
                <a:gd name="T27" fmla="*/ 282 h 293"/>
                <a:gd name="T28" fmla="*/ 66 w 75"/>
                <a:gd name="T29" fmla="*/ 290 h 293"/>
                <a:gd name="T30" fmla="*/ 60 w 75"/>
                <a:gd name="T31" fmla="*/ 293 h 293"/>
                <a:gd name="T32" fmla="*/ 53 w 75"/>
                <a:gd name="T33" fmla="*/ 291 h 293"/>
                <a:gd name="T34" fmla="*/ 41 w 75"/>
                <a:gd name="T35" fmla="*/ 279 h 293"/>
                <a:gd name="T36" fmla="*/ 34 w 75"/>
                <a:gd name="T37" fmla="*/ 260 h 293"/>
                <a:gd name="T38" fmla="*/ 31 w 75"/>
                <a:gd name="T39" fmla="*/ 238 h 293"/>
                <a:gd name="T40" fmla="*/ 30 w 75"/>
                <a:gd name="T41" fmla="*/ 210 h 293"/>
                <a:gd name="T42" fmla="*/ 25 w 75"/>
                <a:gd name="T43" fmla="*/ 161 h 293"/>
                <a:gd name="T44" fmla="*/ 15 w 75"/>
                <a:gd name="T45" fmla="*/ 90 h 293"/>
                <a:gd name="T46" fmla="*/ 5 w 75"/>
                <a:gd name="T47" fmla="*/ 26 h 293"/>
                <a:gd name="T48" fmla="*/ 0 w 75"/>
                <a:gd name="T4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93">
                  <a:moveTo>
                    <a:pt x="0" y="0"/>
                  </a:moveTo>
                  <a:lnTo>
                    <a:pt x="2" y="6"/>
                  </a:lnTo>
                  <a:lnTo>
                    <a:pt x="7" y="25"/>
                  </a:lnTo>
                  <a:lnTo>
                    <a:pt x="14" y="53"/>
                  </a:lnTo>
                  <a:lnTo>
                    <a:pt x="23" y="87"/>
                  </a:lnTo>
                  <a:lnTo>
                    <a:pt x="32" y="123"/>
                  </a:lnTo>
                  <a:lnTo>
                    <a:pt x="43" y="158"/>
                  </a:lnTo>
                  <a:lnTo>
                    <a:pt x="54" y="190"/>
                  </a:lnTo>
                  <a:lnTo>
                    <a:pt x="64" y="213"/>
                  </a:lnTo>
                  <a:lnTo>
                    <a:pt x="71" y="229"/>
                  </a:lnTo>
                  <a:lnTo>
                    <a:pt x="74" y="244"/>
                  </a:lnTo>
                  <a:lnTo>
                    <a:pt x="75" y="259"/>
                  </a:lnTo>
                  <a:lnTo>
                    <a:pt x="74" y="272"/>
                  </a:lnTo>
                  <a:lnTo>
                    <a:pt x="71" y="282"/>
                  </a:lnTo>
                  <a:lnTo>
                    <a:pt x="66" y="290"/>
                  </a:lnTo>
                  <a:lnTo>
                    <a:pt x="60" y="293"/>
                  </a:lnTo>
                  <a:lnTo>
                    <a:pt x="53" y="291"/>
                  </a:lnTo>
                  <a:lnTo>
                    <a:pt x="41" y="279"/>
                  </a:lnTo>
                  <a:lnTo>
                    <a:pt x="34" y="260"/>
                  </a:lnTo>
                  <a:lnTo>
                    <a:pt x="31" y="238"/>
                  </a:lnTo>
                  <a:lnTo>
                    <a:pt x="30" y="210"/>
                  </a:lnTo>
                  <a:lnTo>
                    <a:pt x="25" y="161"/>
                  </a:lnTo>
                  <a:lnTo>
                    <a:pt x="15" y="90"/>
                  </a:lnTo>
                  <a:lnTo>
                    <a:pt x="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3182006" y="4656628"/>
              <a:ext cx="235347" cy="396693"/>
            </a:xfrm>
            <a:custGeom>
              <a:avLst/>
              <a:gdLst>
                <a:gd name="T0" fmla="*/ 0 w 150"/>
                <a:gd name="T1" fmla="*/ 244 h 261"/>
                <a:gd name="T2" fmla="*/ 12 w 150"/>
                <a:gd name="T3" fmla="*/ 259 h 261"/>
                <a:gd name="T4" fmla="*/ 41 w 150"/>
                <a:gd name="T5" fmla="*/ 260 h 261"/>
                <a:gd name="T6" fmla="*/ 57 w 150"/>
                <a:gd name="T7" fmla="*/ 254 h 261"/>
                <a:gd name="T8" fmla="*/ 70 w 150"/>
                <a:gd name="T9" fmla="*/ 246 h 261"/>
                <a:gd name="T10" fmla="*/ 78 w 150"/>
                <a:gd name="T11" fmla="*/ 240 h 261"/>
                <a:gd name="T12" fmla="*/ 90 w 150"/>
                <a:gd name="T13" fmla="*/ 231 h 261"/>
                <a:gd name="T14" fmla="*/ 98 w 150"/>
                <a:gd name="T15" fmla="*/ 209 h 261"/>
                <a:gd name="T16" fmla="*/ 95 w 150"/>
                <a:gd name="T17" fmla="*/ 197 h 261"/>
                <a:gd name="T18" fmla="*/ 109 w 150"/>
                <a:gd name="T19" fmla="*/ 188 h 261"/>
                <a:gd name="T20" fmla="*/ 122 w 150"/>
                <a:gd name="T21" fmla="*/ 186 h 261"/>
                <a:gd name="T22" fmla="*/ 136 w 150"/>
                <a:gd name="T23" fmla="*/ 179 h 261"/>
                <a:gd name="T24" fmla="*/ 122 w 150"/>
                <a:gd name="T25" fmla="*/ 167 h 261"/>
                <a:gd name="T26" fmla="*/ 112 w 150"/>
                <a:gd name="T27" fmla="*/ 158 h 261"/>
                <a:gd name="T28" fmla="*/ 121 w 150"/>
                <a:gd name="T29" fmla="*/ 150 h 261"/>
                <a:gd name="T30" fmla="*/ 135 w 150"/>
                <a:gd name="T31" fmla="*/ 148 h 261"/>
                <a:gd name="T32" fmla="*/ 137 w 150"/>
                <a:gd name="T33" fmla="*/ 145 h 261"/>
                <a:gd name="T34" fmla="*/ 138 w 150"/>
                <a:gd name="T35" fmla="*/ 126 h 261"/>
                <a:gd name="T36" fmla="*/ 135 w 150"/>
                <a:gd name="T37" fmla="*/ 107 h 261"/>
                <a:gd name="T38" fmla="*/ 138 w 150"/>
                <a:gd name="T39" fmla="*/ 77 h 261"/>
                <a:gd name="T40" fmla="*/ 144 w 150"/>
                <a:gd name="T41" fmla="*/ 42 h 261"/>
                <a:gd name="T42" fmla="*/ 149 w 150"/>
                <a:gd name="T43" fmla="*/ 9 h 261"/>
                <a:gd name="T44" fmla="*/ 127 w 150"/>
                <a:gd name="T45" fmla="*/ 0 h 261"/>
                <a:gd name="T46" fmla="*/ 123 w 150"/>
                <a:gd name="T47" fmla="*/ 20 h 261"/>
                <a:gd name="T48" fmla="*/ 119 w 150"/>
                <a:gd name="T49" fmla="*/ 61 h 261"/>
                <a:gd name="T50" fmla="*/ 116 w 150"/>
                <a:gd name="T51" fmla="*/ 111 h 261"/>
                <a:gd name="T52" fmla="*/ 106 w 150"/>
                <a:gd name="T53" fmla="*/ 148 h 261"/>
                <a:gd name="T54" fmla="*/ 93 w 150"/>
                <a:gd name="T55" fmla="*/ 155 h 261"/>
                <a:gd name="T56" fmla="*/ 93 w 150"/>
                <a:gd name="T57" fmla="*/ 161 h 261"/>
                <a:gd name="T58" fmla="*/ 95 w 150"/>
                <a:gd name="T59" fmla="*/ 172 h 261"/>
                <a:gd name="T60" fmla="*/ 85 w 150"/>
                <a:gd name="T61" fmla="*/ 180 h 261"/>
                <a:gd name="T62" fmla="*/ 69 w 150"/>
                <a:gd name="T63" fmla="*/ 189 h 261"/>
                <a:gd name="T64" fmla="*/ 41 w 150"/>
                <a:gd name="T65" fmla="*/ 207 h 261"/>
                <a:gd name="T66" fmla="*/ 14 w 150"/>
                <a:gd name="T67" fmla="*/ 226 h 261"/>
                <a:gd name="T68" fmla="*/ 0 w 150"/>
                <a:gd name="T69" fmla="*/ 24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61">
                  <a:moveTo>
                    <a:pt x="0" y="241"/>
                  </a:moveTo>
                  <a:lnTo>
                    <a:pt x="0" y="244"/>
                  </a:lnTo>
                  <a:lnTo>
                    <a:pt x="3" y="251"/>
                  </a:lnTo>
                  <a:lnTo>
                    <a:pt x="12" y="259"/>
                  </a:lnTo>
                  <a:lnTo>
                    <a:pt x="29" y="261"/>
                  </a:lnTo>
                  <a:lnTo>
                    <a:pt x="41" y="260"/>
                  </a:lnTo>
                  <a:lnTo>
                    <a:pt x="51" y="257"/>
                  </a:lnTo>
                  <a:lnTo>
                    <a:pt x="57" y="254"/>
                  </a:lnTo>
                  <a:lnTo>
                    <a:pt x="64" y="251"/>
                  </a:lnTo>
                  <a:lnTo>
                    <a:pt x="70" y="246"/>
                  </a:lnTo>
                  <a:lnTo>
                    <a:pt x="74" y="243"/>
                  </a:lnTo>
                  <a:lnTo>
                    <a:pt x="78" y="240"/>
                  </a:lnTo>
                  <a:lnTo>
                    <a:pt x="82" y="237"/>
                  </a:lnTo>
                  <a:lnTo>
                    <a:pt x="90" y="231"/>
                  </a:lnTo>
                  <a:lnTo>
                    <a:pt x="95" y="219"/>
                  </a:lnTo>
                  <a:lnTo>
                    <a:pt x="98" y="209"/>
                  </a:lnTo>
                  <a:lnTo>
                    <a:pt x="95" y="202"/>
                  </a:lnTo>
                  <a:lnTo>
                    <a:pt x="95" y="197"/>
                  </a:lnTo>
                  <a:lnTo>
                    <a:pt x="101" y="193"/>
                  </a:lnTo>
                  <a:lnTo>
                    <a:pt x="109" y="188"/>
                  </a:lnTo>
                  <a:lnTo>
                    <a:pt x="115" y="187"/>
                  </a:lnTo>
                  <a:lnTo>
                    <a:pt x="122" y="186"/>
                  </a:lnTo>
                  <a:lnTo>
                    <a:pt x="131" y="184"/>
                  </a:lnTo>
                  <a:lnTo>
                    <a:pt x="136" y="179"/>
                  </a:lnTo>
                  <a:lnTo>
                    <a:pt x="132" y="172"/>
                  </a:lnTo>
                  <a:lnTo>
                    <a:pt x="122" y="167"/>
                  </a:lnTo>
                  <a:lnTo>
                    <a:pt x="116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21" y="150"/>
                  </a:lnTo>
                  <a:lnTo>
                    <a:pt x="129" y="149"/>
                  </a:lnTo>
                  <a:lnTo>
                    <a:pt x="135" y="148"/>
                  </a:lnTo>
                  <a:lnTo>
                    <a:pt x="137" y="148"/>
                  </a:lnTo>
                  <a:lnTo>
                    <a:pt x="137" y="145"/>
                  </a:lnTo>
                  <a:lnTo>
                    <a:pt x="138" y="136"/>
                  </a:lnTo>
                  <a:lnTo>
                    <a:pt x="138" y="126"/>
                  </a:lnTo>
                  <a:lnTo>
                    <a:pt x="137" y="117"/>
                  </a:lnTo>
                  <a:lnTo>
                    <a:pt x="135" y="107"/>
                  </a:lnTo>
                  <a:lnTo>
                    <a:pt x="136" y="93"/>
                  </a:lnTo>
                  <a:lnTo>
                    <a:pt x="138" y="77"/>
                  </a:lnTo>
                  <a:lnTo>
                    <a:pt x="140" y="61"/>
                  </a:lnTo>
                  <a:lnTo>
                    <a:pt x="144" y="42"/>
                  </a:lnTo>
                  <a:lnTo>
                    <a:pt x="147" y="24"/>
                  </a:lnTo>
                  <a:lnTo>
                    <a:pt x="149" y="9"/>
                  </a:lnTo>
                  <a:lnTo>
                    <a:pt x="150" y="4"/>
                  </a:lnTo>
                  <a:lnTo>
                    <a:pt x="127" y="0"/>
                  </a:lnTo>
                  <a:lnTo>
                    <a:pt x="126" y="6"/>
                  </a:lnTo>
                  <a:lnTo>
                    <a:pt x="123" y="20"/>
                  </a:lnTo>
                  <a:lnTo>
                    <a:pt x="120" y="39"/>
                  </a:lnTo>
                  <a:lnTo>
                    <a:pt x="119" y="61"/>
                  </a:lnTo>
                  <a:lnTo>
                    <a:pt x="118" y="84"/>
                  </a:lnTo>
                  <a:lnTo>
                    <a:pt x="116" y="111"/>
                  </a:lnTo>
                  <a:lnTo>
                    <a:pt x="111" y="134"/>
                  </a:lnTo>
                  <a:lnTo>
                    <a:pt x="106" y="148"/>
                  </a:lnTo>
                  <a:lnTo>
                    <a:pt x="99" y="152"/>
                  </a:lnTo>
                  <a:lnTo>
                    <a:pt x="93" y="155"/>
                  </a:lnTo>
                  <a:lnTo>
                    <a:pt x="91" y="157"/>
                  </a:lnTo>
                  <a:lnTo>
                    <a:pt x="93" y="161"/>
                  </a:lnTo>
                  <a:lnTo>
                    <a:pt x="97" y="167"/>
                  </a:lnTo>
                  <a:lnTo>
                    <a:pt x="95" y="172"/>
                  </a:lnTo>
                  <a:lnTo>
                    <a:pt x="92" y="177"/>
                  </a:lnTo>
                  <a:lnTo>
                    <a:pt x="85" y="180"/>
                  </a:lnTo>
                  <a:lnTo>
                    <a:pt x="80" y="184"/>
                  </a:lnTo>
                  <a:lnTo>
                    <a:pt x="69" y="189"/>
                  </a:lnTo>
                  <a:lnTo>
                    <a:pt x="55" y="198"/>
                  </a:lnTo>
                  <a:lnTo>
                    <a:pt x="41" y="207"/>
                  </a:lnTo>
                  <a:lnTo>
                    <a:pt x="26" y="217"/>
                  </a:lnTo>
                  <a:lnTo>
                    <a:pt x="14" y="226"/>
                  </a:lnTo>
                  <a:lnTo>
                    <a:pt x="5" y="234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4170465" y="4677991"/>
              <a:ext cx="273002" cy="387538"/>
            </a:xfrm>
            <a:custGeom>
              <a:avLst/>
              <a:gdLst>
                <a:gd name="T0" fmla="*/ 23 w 173"/>
                <a:gd name="T1" fmla="*/ 10 h 255"/>
                <a:gd name="T2" fmla="*/ 29 w 173"/>
                <a:gd name="T3" fmla="*/ 59 h 255"/>
                <a:gd name="T4" fmla="*/ 42 w 173"/>
                <a:gd name="T5" fmla="*/ 79 h 255"/>
                <a:gd name="T6" fmla="*/ 52 w 173"/>
                <a:gd name="T7" fmla="*/ 85 h 255"/>
                <a:gd name="T8" fmla="*/ 60 w 173"/>
                <a:gd name="T9" fmla="*/ 89 h 255"/>
                <a:gd name="T10" fmla="*/ 60 w 173"/>
                <a:gd name="T11" fmla="*/ 95 h 255"/>
                <a:gd name="T12" fmla="*/ 47 w 173"/>
                <a:gd name="T13" fmla="*/ 106 h 255"/>
                <a:gd name="T14" fmla="*/ 41 w 173"/>
                <a:gd name="T15" fmla="*/ 115 h 255"/>
                <a:gd name="T16" fmla="*/ 56 w 173"/>
                <a:gd name="T17" fmla="*/ 125 h 255"/>
                <a:gd name="T18" fmla="*/ 70 w 173"/>
                <a:gd name="T19" fmla="*/ 141 h 255"/>
                <a:gd name="T20" fmla="*/ 89 w 173"/>
                <a:gd name="T21" fmla="*/ 161 h 255"/>
                <a:gd name="T22" fmla="*/ 108 w 173"/>
                <a:gd name="T23" fmla="*/ 179 h 255"/>
                <a:gd name="T24" fmla="*/ 128 w 173"/>
                <a:gd name="T25" fmla="*/ 189 h 255"/>
                <a:gd name="T26" fmla="*/ 147 w 173"/>
                <a:gd name="T27" fmla="*/ 202 h 255"/>
                <a:gd name="T28" fmla="*/ 163 w 173"/>
                <a:gd name="T29" fmla="*/ 217 h 255"/>
                <a:gd name="T30" fmla="*/ 172 w 173"/>
                <a:gd name="T31" fmla="*/ 231 h 255"/>
                <a:gd name="T32" fmla="*/ 172 w 173"/>
                <a:gd name="T33" fmla="*/ 246 h 255"/>
                <a:gd name="T34" fmla="*/ 161 w 173"/>
                <a:gd name="T35" fmla="*/ 254 h 255"/>
                <a:gd name="T36" fmla="*/ 143 w 173"/>
                <a:gd name="T37" fmla="*/ 255 h 255"/>
                <a:gd name="T38" fmla="*/ 128 w 173"/>
                <a:gd name="T39" fmla="*/ 252 h 255"/>
                <a:gd name="T40" fmla="*/ 115 w 173"/>
                <a:gd name="T41" fmla="*/ 247 h 255"/>
                <a:gd name="T42" fmla="*/ 105 w 173"/>
                <a:gd name="T43" fmla="*/ 236 h 255"/>
                <a:gd name="T44" fmla="*/ 96 w 173"/>
                <a:gd name="T45" fmla="*/ 211 h 255"/>
                <a:gd name="T46" fmla="*/ 82 w 173"/>
                <a:gd name="T47" fmla="*/ 192 h 255"/>
                <a:gd name="T48" fmla="*/ 71 w 173"/>
                <a:gd name="T49" fmla="*/ 183 h 255"/>
                <a:gd name="T50" fmla="*/ 61 w 173"/>
                <a:gd name="T51" fmla="*/ 174 h 255"/>
                <a:gd name="T52" fmla="*/ 49 w 173"/>
                <a:gd name="T53" fmla="*/ 163 h 255"/>
                <a:gd name="T54" fmla="*/ 36 w 173"/>
                <a:gd name="T55" fmla="*/ 154 h 255"/>
                <a:gd name="T56" fmla="*/ 24 w 173"/>
                <a:gd name="T57" fmla="*/ 146 h 255"/>
                <a:gd name="T58" fmla="*/ 25 w 173"/>
                <a:gd name="T59" fmla="*/ 138 h 255"/>
                <a:gd name="T60" fmla="*/ 35 w 173"/>
                <a:gd name="T61" fmla="*/ 133 h 255"/>
                <a:gd name="T62" fmla="*/ 29 w 173"/>
                <a:gd name="T63" fmla="*/ 120 h 255"/>
                <a:gd name="T64" fmla="*/ 13 w 173"/>
                <a:gd name="T65" fmla="*/ 109 h 255"/>
                <a:gd name="T66" fmla="*/ 6 w 173"/>
                <a:gd name="T67" fmla="*/ 99 h 255"/>
                <a:gd name="T68" fmla="*/ 21 w 173"/>
                <a:gd name="T69" fmla="*/ 96 h 255"/>
                <a:gd name="T70" fmla="*/ 33 w 173"/>
                <a:gd name="T71" fmla="*/ 95 h 255"/>
                <a:gd name="T72" fmla="*/ 33 w 173"/>
                <a:gd name="T73" fmla="*/ 87 h 255"/>
                <a:gd name="T74" fmla="*/ 29 w 173"/>
                <a:gd name="T75" fmla="*/ 82 h 255"/>
                <a:gd name="T76" fmla="*/ 16 w 173"/>
                <a:gd name="T77" fmla="*/ 80 h 255"/>
                <a:gd name="T78" fmla="*/ 10 w 173"/>
                <a:gd name="T79" fmla="*/ 73 h 255"/>
                <a:gd name="T80" fmla="*/ 14 w 173"/>
                <a:gd name="T81" fmla="*/ 56 h 255"/>
                <a:gd name="T82" fmla="*/ 3 w 173"/>
                <a:gd name="T83" fmla="*/ 19 h 255"/>
                <a:gd name="T84" fmla="*/ 23 w 173"/>
                <a:gd name="T8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255">
                  <a:moveTo>
                    <a:pt x="23" y="0"/>
                  </a:moveTo>
                  <a:lnTo>
                    <a:pt x="23" y="10"/>
                  </a:lnTo>
                  <a:lnTo>
                    <a:pt x="25" y="33"/>
                  </a:lnTo>
                  <a:lnTo>
                    <a:pt x="29" y="59"/>
                  </a:lnTo>
                  <a:lnTo>
                    <a:pt x="36" y="76"/>
                  </a:lnTo>
                  <a:lnTo>
                    <a:pt x="42" y="79"/>
                  </a:lnTo>
                  <a:lnTo>
                    <a:pt x="48" y="82"/>
                  </a:lnTo>
                  <a:lnTo>
                    <a:pt x="52" y="85"/>
                  </a:lnTo>
                  <a:lnTo>
                    <a:pt x="57" y="87"/>
                  </a:lnTo>
                  <a:lnTo>
                    <a:pt x="60" y="89"/>
                  </a:lnTo>
                  <a:lnTo>
                    <a:pt x="61" y="91"/>
                  </a:lnTo>
                  <a:lnTo>
                    <a:pt x="60" y="95"/>
                  </a:lnTo>
                  <a:lnTo>
                    <a:pt x="57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41" y="115"/>
                  </a:lnTo>
                  <a:lnTo>
                    <a:pt x="49" y="120"/>
                  </a:lnTo>
                  <a:lnTo>
                    <a:pt x="56" y="125"/>
                  </a:lnTo>
                  <a:lnTo>
                    <a:pt x="62" y="132"/>
                  </a:lnTo>
                  <a:lnTo>
                    <a:pt x="70" y="141"/>
                  </a:lnTo>
                  <a:lnTo>
                    <a:pt x="79" y="151"/>
                  </a:lnTo>
                  <a:lnTo>
                    <a:pt x="89" y="161"/>
                  </a:lnTo>
                  <a:lnTo>
                    <a:pt x="98" y="171"/>
                  </a:lnTo>
                  <a:lnTo>
                    <a:pt x="108" y="179"/>
                  </a:lnTo>
                  <a:lnTo>
                    <a:pt x="118" y="184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47" y="202"/>
                  </a:lnTo>
                  <a:lnTo>
                    <a:pt x="156" y="210"/>
                  </a:lnTo>
                  <a:lnTo>
                    <a:pt x="163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2" y="246"/>
                  </a:lnTo>
                  <a:lnTo>
                    <a:pt x="169" y="250"/>
                  </a:lnTo>
                  <a:lnTo>
                    <a:pt x="161" y="254"/>
                  </a:lnTo>
                  <a:lnTo>
                    <a:pt x="150" y="255"/>
                  </a:lnTo>
                  <a:lnTo>
                    <a:pt x="143" y="255"/>
                  </a:lnTo>
                  <a:lnTo>
                    <a:pt x="135" y="254"/>
                  </a:lnTo>
                  <a:lnTo>
                    <a:pt x="128" y="252"/>
                  </a:lnTo>
                  <a:lnTo>
                    <a:pt x="122" y="250"/>
                  </a:lnTo>
                  <a:lnTo>
                    <a:pt x="115" y="247"/>
                  </a:lnTo>
                  <a:lnTo>
                    <a:pt x="109" y="242"/>
                  </a:lnTo>
                  <a:lnTo>
                    <a:pt x="105" y="236"/>
                  </a:lnTo>
                  <a:lnTo>
                    <a:pt x="101" y="227"/>
                  </a:lnTo>
                  <a:lnTo>
                    <a:pt x="96" y="211"/>
                  </a:lnTo>
                  <a:lnTo>
                    <a:pt x="89" y="200"/>
                  </a:lnTo>
                  <a:lnTo>
                    <a:pt x="82" y="192"/>
                  </a:lnTo>
                  <a:lnTo>
                    <a:pt x="76" y="186"/>
                  </a:lnTo>
                  <a:lnTo>
                    <a:pt x="71" y="183"/>
                  </a:lnTo>
                  <a:lnTo>
                    <a:pt x="67" y="179"/>
                  </a:lnTo>
                  <a:lnTo>
                    <a:pt x="61" y="174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6" y="154"/>
                  </a:lnTo>
                  <a:lnTo>
                    <a:pt x="31" y="151"/>
                  </a:lnTo>
                  <a:lnTo>
                    <a:pt x="24" y="146"/>
                  </a:lnTo>
                  <a:lnTo>
                    <a:pt x="22" y="142"/>
                  </a:lnTo>
                  <a:lnTo>
                    <a:pt x="25" y="138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1" y="115"/>
                  </a:lnTo>
                  <a:lnTo>
                    <a:pt x="13" y="109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12" y="97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7"/>
                  </a:lnTo>
                  <a:lnTo>
                    <a:pt x="32" y="84"/>
                  </a:lnTo>
                  <a:lnTo>
                    <a:pt x="29" y="82"/>
                  </a:lnTo>
                  <a:lnTo>
                    <a:pt x="23" y="81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4" y="56"/>
                  </a:lnTo>
                  <a:lnTo>
                    <a:pt x="10" y="37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3376559" y="2410733"/>
              <a:ext cx="376554" cy="1272470"/>
            </a:xfrm>
            <a:custGeom>
              <a:avLst/>
              <a:gdLst>
                <a:gd name="T0" fmla="*/ 217 w 239"/>
                <a:gd name="T1" fmla="*/ 50 h 834"/>
                <a:gd name="T2" fmla="*/ 192 w 239"/>
                <a:gd name="T3" fmla="*/ 17 h 834"/>
                <a:gd name="T4" fmla="*/ 181 w 239"/>
                <a:gd name="T5" fmla="*/ 0 h 834"/>
                <a:gd name="T6" fmla="*/ 170 w 239"/>
                <a:gd name="T7" fmla="*/ 1 h 834"/>
                <a:gd name="T8" fmla="*/ 147 w 239"/>
                <a:gd name="T9" fmla="*/ 8 h 834"/>
                <a:gd name="T10" fmla="*/ 128 w 239"/>
                <a:gd name="T11" fmla="*/ 23 h 834"/>
                <a:gd name="T12" fmla="*/ 115 w 239"/>
                <a:gd name="T13" fmla="*/ 33 h 834"/>
                <a:gd name="T14" fmla="*/ 93 w 239"/>
                <a:gd name="T15" fmla="*/ 38 h 834"/>
                <a:gd name="T16" fmla="*/ 56 w 239"/>
                <a:gd name="T17" fmla="*/ 48 h 834"/>
                <a:gd name="T18" fmla="*/ 20 w 239"/>
                <a:gd name="T19" fmla="*/ 76 h 834"/>
                <a:gd name="T20" fmla="*/ 3 w 239"/>
                <a:gd name="T21" fmla="*/ 92 h 834"/>
                <a:gd name="T22" fmla="*/ 0 w 239"/>
                <a:gd name="T23" fmla="*/ 104 h 834"/>
                <a:gd name="T24" fmla="*/ 7 w 239"/>
                <a:gd name="T25" fmla="*/ 127 h 834"/>
                <a:gd name="T26" fmla="*/ 34 w 239"/>
                <a:gd name="T27" fmla="*/ 164 h 834"/>
                <a:gd name="T28" fmla="*/ 61 w 239"/>
                <a:gd name="T29" fmla="*/ 197 h 834"/>
                <a:gd name="T30" fmla="*/ 67 w 239"/>
                <a:gd name="T31" fmla="*/ 216 h 834"/>
                <a:gd name="T32" fmla="*/ 70 w 239"/>
                <a:gd name="T33" fmla="*/ 301 h 834"/>
                <a:gd name="T34" fmla="*/ 60 w 239"/>
                <a:gd name="T35" fmla="*/ 571 h 834"/>
                <a:gd name="T36" fmla="*/ 34 w 239"/>
                <a:gd name="T37" fmla="*/ 692 h 834"/>
                <a:gd name="T38" fmla="*/ 18 w 239"/>
                <a:gd name="T39" fmla="*/ 761 h 834"/>
                <a:gd name="T40" fmla="*/ 15 w 239"/>
                <a:gd name="T41" fmla="*/ 777 h 834"/>
                <a:gd name="T42" fmla="*/ 47 w 239"/>
                <a:gd name="T43" fmla="*/ 786 h 834"/>
                <a:gd name="T44" fmla="*/ 95 w 239"/>
                <a:gd name="T45" fmla="*/ 800 h 834"/>
                <a:gd name="T46" fmla="*/ 144 w 239"/>
                <a:gd name="T47" fmla="*/ 817 h 834"/>
                <a:gd name="T48" fmla="*/ 198 w 239"/>
                <a:gd name="T49" fmla="*/ 829 h 834"/>
                <a:gd name="T50" fmla="*/ 222 w 239"/>
                <a:gd name="T51" fmla="*/ 834 h 834"/>
                <a:gd name="T52" fmla="*/ 193 w 239"/>
                <a:gd name="T53" fmla="*/ 816 h 834"/>
                <a:gd name="T54" fmla="*/ 141 w 239"/>
                <a:gd name="T55" fmla="*/ 781 h 834"/>
                <a:gd name="T56" fmla="*/ 107 w 239"/>
                <a:gd name="T57" fmla="*/ 748 h 834"/>
                <a:gd name="T58" fmla="*/ 99 w 239"/>
                <a:gd name="T59" fmla="*/ 666 h 834"/>
                <a:gd name="T60" fmla="*/ 99 w 239"/>
                <a:gd name="T61" fmla="*/ 321 h 834"/>
                <a:gd name="T62" fmla="*/ 108 w 239"/>
                <a:gd name="T63" fmla="*/ 217 h 834"/>
                <a:gd name="T64" fmla="*/ 112 w 239"/>
                <a:gd name="T65" fmla="*/ 194 h 834"/>
                <a:gd name="T66" fmla="*/ 134 w 239"/>
                <a:gd name="T67" fmla="*/ 218 h 834"/>
                <a:gd name="T68" fmla="*/ 166 w 239"/>
                <a:gd name="T69" fmla="*/ 275 h 834"/>
                <a:gd name="T70" fmla="*/ 185 w 239"/>
                <a:gd name="T71" fmla="*/ 308 h 834"/>
                <a:gd name="T72" fmla="*/ 189 w 239"/>
                <a:gd name="T73" fmla="*/ 255 h 834"/>
                <a:gd name="T74" fmla="*/ 181 w 239"/>
                <a:gd name="T75" fmla="*/ 89 h 834"/>
                <a:gd name="T76" fmla="*/ 175 w 239"/>
                <a:gd name="T77" fmla="*/ 84 h 834"/>
                <a:gd name="T78" fmla="*/ 174 w 239"/>
                <a:gd name="T79" fmla="*/ 61 h 834"/>
                <a:gd name="T80" fmla="*/ 174 w 239"/>
                <a:gd name="T81" fmla="*/ 42 h 834"/>
                <a:gd name="T82" fmla="*/ 194 w 239"/>
                <a:gd name="T83" fmla="*/ 50 h 834"/>
                <a:gd name="T84" fmla="*/ 221 w 239"/>
                <a:gd name="T85" fmla="*/ 71 h 834"/>
                <a:gd name="T86" fmla="*/ 239 w 239"/>
                <a:gd name="T87" fmla="*/ 7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9" h="834">
                  <a:moveTo>
                    <a:pt x="234" y="70"/>
                  </a:moveTo>
                  <a:lnTo>
                    <a:pt x="226" y="61"/>
                  </a:lnTo>
                  <a:lnTo>
                    <a:pt x="217" y="50"/>
                  </a:lnTo>
                  <a:lnTo>
                    <a:pt x="208" y="39"/>
                  </a:lnTo>
                  <a:lnTo>
                    <a:pt x="199" y="27"/>
                  </a:lnTo>
                  <a:lnTo>
                    <a:pt x="192" y="17"/>
                  </a:lnTo>
                  <a:lnTo>
                    <a:pt x="187" y="8"/>
                  </a:lnTo>
                  <a:lnTo>
                    <a:pt x="182" y="2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1"/>
                  </a:lnTo>
                  <a:lnTo>
                    <a:pt x="163" y="2"/>
                  </a:lnTo>
                  <a:lnTo>
                    <a:pt x="155" y="4"/>
                  </a:lnTo>
                  <a:lnTo>
                    <a:pt x="147" y="8"/>
                  </a:lnTo>
                  <a:lnTo>
                    <a:pt x="141" y="12"/>
                  </a:lnTo>
                  <a:lnTo>
                    <a:pt x="134" y="18"/>
                  </a:lnTo>
                  <a:lnTo>
                    <a:pt x="128" y="23"/>
                  </a:lnTo>
                  <a:lnTo>
                    <a:pt x="124" y="28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08" y="36"/>
                  </a:lnTo>
                  <a:lnTo>
                    <a:pt x="101" y="37"/>
                  </a:lnTo>
                  <a:lnTo>
                    <a:pt x="93" y="38"/>
                  </a:lnTo>
                  <a:lnTo>
                    <a:pt x="81" y="39"/>
                  </a:lnTo>
                  <a:lnTo>
                    <a:pt x="69" y="42"/>
                  </a:lnTo>
                  <a:lnTo>
                    <a:pt x="56" y="48"/>
                  </a:lnTo>
                  <a:lnTo>
                    <a:pt x="42" y="57"/>
                  </a:lnTo>
                  <a:lnTo>
                    <a:pt x="30" y="66"/>
                  </a:lnTo>
                  <a:lnTo>
                    <a:pt x="20" y="76"/>
                  </a:lnTo>
                  <a:lnTo>
                    <a:pt x="11" y="84"/>
                  </a:lnTo>
                  <a:lnTo>
                    <a:pt x="5" y="89"/>
                  </a:lnTo>
                  <a:lnTo>
                    <a:pt x="3" y="92"/>
                  </a:lnTo>
                  <a:lnTo>
                    <a:pt x="3" y="92"/>
                  </a:lnTo>
                  <a:lnTo>
                    <a:pt x="1" y="97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4" y="137"/>
                  </a:lnTo>
                  <a:lnTo>
                    <a:pt x="24" y="151"/>
                  </a:lnTo>
                  <a:lnTo>
                    <a:pt x="34" y="164"/>
                  </a:lnTo>
                  <a:lnTo>
                    <a:pt x="44" y="178"/>
                  </a:lnTo>
                  <a:lnTo>
                    <a:pt x="54" y="189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8" y="225"/>
                  </a:lnTo>
                  <a:lnTo>
                    <a:pt x="68" y="233"/>
                  </a:lnTo>
                  <a:lnTo>
                    <a:pt x="70" y="301"/>
                  </a:lnTo>
                  <a:lnTo>
                    <a:pt x="72" y="383"/>
                  </a:lnTo>
                  <a:lnTo>
                    <a:pt x="71" y="475"/>
                  </a:lnTo>
                  <a:lnTo>
                    <a:pt x="60" y="571"/>
                  </a:lnTo>
                  <a:lnTo>
                    <a:pt x="51" y="616"/>
                  </a:lnTo>
                  <a:lnTo>
                    <a:pt x="43" y="656"/>
                  </a:lnTo>
                  <a:lnTo>
                    <a:pt x="34" y="692"/>
                  </a:lnTo>
                  <a:lnTo>
                    <a:pt x="28" y="721"/>
                  </a:lnTo>
                  <a:lnTo>
                    <a:pt x="22" y="744"/>
                  </a:lnTo>
                  <a:lnTo>
                    <a:pt x="18" y="761"/>
                  </a:lnTo>
                  <a:lnTo>
                    <a:pt x="14" y="772"/>
                  </a:lnTo>
                  <a:lnTo>
                    <a:pt x="13" y="776"/>
                  </a:lnTo>
                  <a:lnTo>
                    <a:pt x="15" y="777"/>
                  </a:lnTo>
                  <a:lnTo>
                    <a:pt x="23" y="778"/>
                  </a:lnTo>
                  <a:lnTo>
                    <a:pt x="33" y="781"/>
                  </a:lnTo>
                  <a:lnTo>
                    <a:pt x="47" y="786"/>
                  </a:lnTo>
                  <a:lnTo>
                    <a:pt x="62" y="790"/>
                  </a:lnTo>
                  <a:lnTo>
                    <a:pt x="79" y="795"/>
                  </a:lnTo>
                  <a:lnTo>
                    <a:pt x="95" y="800"/>
                  </a:lnTo>
                  <a:lnTo>
                    <a:pt x="110" y="806"/>
                  </a:lnTo>
                  <a:lnTo>
                    <a:pt x="126" y="812"/>
                  </a:lnTo>
                  <a:lnTo>
                    <a:pt x="144" y="817"/>
                  </a:lnTo>
                  <a:lnTo>
                    <a:pt x="163" y="822"/>
                  </a:lnTo>
                  <a:lnTo>
                    <a:pt x="181" y="826"/>
                  </a:lnTo>
                  <a:lnTo>
                    <a:pt x="198" y="829"/>
                  </a:lnTo>
                  <a:lnTo>
                    <a:pt x="210" y="832"/>
                  </a:lnTo>
                  <a:lnTo>
                    <a:pt x="219" y="833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08" y="825"/>
                  </a:lnTo>
                  <a:lnTo>
                    <a:pt x="193" y="816"/>
                  </a:lnTo>
                  <a:lnTo>
                    <a:pt x="176" y="805"/>
                  </a:lnTo>
                  <a:lnTo>
                    <a:pt x="159" y="793"/>
                  </a:lnTo>
                  <a:lnTo>
                    <a:pt x="141" y="781"/>
                  </a:lnTo>
                  <a:lnTo>
                    <a:pt x="127" y="771"/>
                  </a:lnTo>
                  <a:lnTo>
                    <a:pt x="118" y="763"/>
                  </a:lnTo>
                  <a:lnTo>
                    <a:pt x="107" y="748"/>
                  </a:lnTo>
                  <a:lnTo>
                    <a:pt x="98" y="727"/>
                  </a:lnTo>
                  <a:lnTo>
                    <a:pt x="95" y="699"/>
                  </a:lnTo>
                  <a:lnTo>
                    <a:pt x="99" y="666"/>
                  </a:lnTo>
                  <a:lnTo>
                    <a:pt x="103" y="587"/>
                  </a:lnTo>
                  <a:lnTo>
                    <a:pt x="101" y="454"/>
                  </a:lnTo>
                  <a:lnTo>
                    <a:pt x="99" y="321"/>
                  </a:lnTo>
                  <a:lnTo>
                    <a:pt x="103" y="245"/>
                  </a:lnTo>
                  <a:lnTo>
                    <a:pt x="106" y="230"/>
                  </a:lnTo>
                  <a:lnTo>
                    <a:pt x="108" y="217"/>
                  </a:lnTo>
                  <a:lnTo>
                    <a:pt x="109" y="206"/>
                  </a:lnTo>
                  <a:lnTo>
                    <a:pt x="110" y="198"/>
                  </a:lnTo>
                  <a:lnTo>
                    <a:pt x="112" y="194"/>
                  </a:lnTo>
                  <a:lnTo>
                    <a:pt x="116" y="195"/>
                  </a:lnTo>
                  <a:lnTo>
                    <a:pt x="123" y="203"/>
                  </a:lnTo>
                  <a:lnTo>
                    <a:pt x="134" y="218"/>
                  </a:lnTo>
                  <a:lnTo>
                    <a:pt x="146" y="237"/>
                  </a:lnTo>
                  <a:lnTo>
                    <a:pt x="157" y="257"/>
                  </a:lnTo>
                  <a:lnTo>
                    <a:pt x="166" y="275"/>
                  </a:lnTo>
                  <a:lnTo>
                    <a:pt x="174" y="291"/>
                  </a:lnTo>
                  <a:lnTo>
                    <a:pt x="181" y="302"/>
                  </a:lnTo>
                  <a:lnTo>
                    <a:pt x="185" y="308"/>
                  </a:lnTo>
                  <a:lnTo>
                    <a:pt x="188" y="308"/>
                  </a:lnTo>
                  <a:lnTo>
                    <a:pt x="189" y="299"/>
                  </a:lnTo>
                  <a:lnTo>
                    <a:pt x="189" y="255"/>
                  </a:lnTo>
                  <a:lnTo>
                    <a:pt x="188" y="191"/>
                  </a:lnTo>
                  <a:lnTo>
                    <a:pt x="185" y="128"/>
                  </a:lnTo>
                  <a:lnTo>
                    <a:pt x="181" y="89"/>
                  </a:lnTo>
                  <a:lnTo>
                    <a:pt x="180" y="87"/>
                  </a:lnTo>
                  <a:lnTo>
                    <a:pt x="178" y="85"/>
                  </a:lnTo>
                  <a:lnTo>
                    <a:pt x="175" y="84"/>
                  </a:lnTo>
                  <a:lnTo>
                    <a:pt x="173" y="81"/>
                  </a:lnTo>
                  <a:lnTo>
                    <a:pt x="174" y="71"/>
                  </a:lnTo>
                  <a:lnTo>
                    <a:pt x="174" y="61"/>
                  </a:lnTo>
                  <a:lnTo>
                    <a:pt x="174" y="53"/>
                  </a:lnTo>
                  <a:lnTo>
                    <a:pt x="174" y="49"/>
                  </a:lnTo>
                  <a:lnTo>
                    <a:pt x="174" y="42"/>
                  </a:lnTo>
                  <a:lnTo>
                    <a:pt x="176" y="39"/>
                  </a:lnTo>
                  <a:lnTo>
                    <a:pt x="182" y="40"/>
                  </a:lnTo>
                  <a:lnTo>
                    <a:pt x="194" y="50"/>
                  </a:lnTo>
                  <a:lnTo>
                    <a:pt x="202" y="58"/>
                  </a:lnTo>
                  <a:lnTo>
                    <a:pt x="212" y="65"/>
                  </a:lnTo>
                  <a:lnTo>
                    <a:pt x="221" y="71"/>
                  </a:lnTo>
                  <a:lnTo>
                    <a:pt x="229" y="76"/>
                  </a:lnTo>
                  <a:lnTo>
                    <a:pt x="236" y="78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3407941" y="2557202"/>
              <a:ext cx="72173" cy="146473"/>
            </a:xfrm>
            <a:custGeom>
              <a:avLst/>
              <a:gdLst>
                <a:gd name="T0" fmla="*/ 0 w 45"/>
                <a:gd name="T1" fmla="*/ 8 h 96"/>
                <a:gd name="T2" fmla="*/ 8 w 45"/>
                <a:gd name="T3" fmla="*/ 12 h 96"/>
                <a:gd name="T4" fmla="*/ 9 w 45"/>
                <a:gd name="T5" fmla="*/ 11 h 96"/>
                <a:gd name="T6" fmla="*/ 12 w 45"/>
                <a:gd name="T7" fmla="*/ 8 h 96"/>
                <a:gd name="T8" fmla="*/ 17 w 45"/>
                <a:gd name="T9" fmla="*/ 4 h 96"/>
                <a:gd name="T10" fmla="*/ 23 w 45"/>
                <a:gd name="T11" fmla="*/ 0 h 96"/>
                <a:gd name="T12" fmla="*/ 29 w 45"/>
                <a:gd name="T13" fmla="*/ 17 h 96"/>
                <a:gd name="T14" fmla="*/ 35 w 45"/>
                <a:gd name="T15" fmla="*/ 39 h 96"/>
                <a:gd name="T16" fmla="*/ 40 w 45"/>
                <a:gd name="T17" fmla="*/ 66 h 96"/>
                <a:gd name="T18" fmla="*/ 45 w 45"/>
                <a:gd name="T19" fmla="*/ 96 h 96"/>
                <a:gd name="T20" fmla="*/ 41 w 45"/>
                <a:gd name="T21" fmla="*/ 88 h 96"/>
                <a:gd name="T22" fmla="*/ 37 w 45"/>
                <a:gd name="T23" fmla="*/ 78 h 96"/>
                <a:gd name="T24" fmla="*/ 31 w 45"/>
                <a:gd name="T25" fmla="*/ 67 h 96"/>
                <a:gd name="T26" fmla="*/ 26 w 45"/>
                <a:gd name="T27" fmla="*/ 55 h 96"/>
                <a:gd name="T28" fmla="*/ 19 w 45"/>
                <a:gd name="T29" fmla="*/ 42 h 96"/>
                <a:gd name="T30" fmla="*/ 12 w 45"/>
                <a:gd name="T31" fmla="*/ 30 h 96"/>
                <a:gd name="T32" fmla="*/ 5 w 45"/>
                <a:gd name="T33" fmla="*/ 18 h 96"/>
                <a:gd name="T34" fmla="*/ 0 w 45"/>
                <a:gd name="T35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96">
                  <a:moveTo>
                    <a:pt x="0" y="8"/>
                  </a:moveTo>
                  <a:lnTo>
                    <a:pt x="8" y="12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7" y="4"/>
                  </a:lnTo>
                  <a:lnTo>
                    <a:pt x="23" y="0"/>
                  </a:lnTo>
                  <a:lnTo>
                    <a:pt x="29" y="17"/>
                  </a:lnTo>
                  <a:lnTo>
                    <a:pt x="35" y="39"/>
                  </a:lnTo>
                  <a:lnTo>
                    <a:pt x="40" y="66"/>
                  </a:lnTo>
                  <a:lnTo>
                    <a:pt x="45" y="96"/>
                  </a:lnTo>
                  <a:lnTo>
                    <a:pt x="41" y="88"/>
                  </a:lnTo>
                  <a:lnTo>
                    <a:pt x="37" y="78"/>
                  </a:lnTo>
                  <a:lnTo>
                    <a:pt x="31" y="67"/>
                  </a:lnTo>
                  <a:lnTo>
                    <a:pt x="26" y="55"/>
                  </a:lnTo>
                  <a:lnTo>
                    <a:pt x="19" y="42"/>
                  </a:lnTo>
                  <a:lnTo>
                    <a:pt x="12" y="30"/>
                  </a:lnTo>
                  <a:lnTo>
                    <a:pt x="5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3775080" y="2380216"/>
              <a:ext cx="401657" cy="280737"/>
            </a:xfrm>
            <a:custGeom>
              <a:avLst/>
              <a:gdLst>
                <a:gd name="T0" fmla="*/ 241 w 256"/>
                <a:gd name="T1" fmla="*/ 70 h 183"/>
                <a:gd name="T2" fmla="*/ 227 w 256"/>
                <a:gd name="T3" fmla="*/ 69 h 183"/>
                <a:gd name="T4" fmla="*/ 210 w 256"/>
                <a:gd name="T5" fmla="*/ 66 h 183"/>
                <a:gd name="T6" fmla="*/ 192 w 256"/>
                <a:gd name="T7" fmla="*/ 56 h 183"/>
                <a:gd name="T8" fmla="*/ 174 w 256"/>
                <a:gd name="T9" fmla="*/ 40 h 183"/>
                <a:gd name="T10" fmla="*/ 151 w 256"/>
                <a:gd name="T11" fmla="*/ 27 h 183"/>
                <a:gd name="T12" fmla="*/ 122 w 256"/>
                <a:gd name="T13" fmla="*/ 17 h 183"/>
                <a:gd name="T14" fmla="*/ 96 w 256"/>
                <a:gd name="T15" fmla="*/ 10 h 183"/>
                <a:gd name="T16" fmla="*/ 77 w 256"/>
                <a:gd name="T17" fmla="*/ 0 h 183"/>
                <a:gd name="T18" fmla="*/ 75 w 256"/>
                <a:gd name="T19" fmla="*/ 10 h 183"/>
                <a:gd name="T20" fmla="*/ 67 w 256"/>
                <a:gd name="T21" fmla="*/ 34 h 183"/>
                <a:gd name="T22" fmla="*/ 56 w 256"/>
                <a:gd name="T23" fmla="*/ 64 h 183"/>
                <a:gd name="T24" fmla="*/ 42 w 256"/>
                <a:gd name="T25" fmla="*/ 87 h 183"/>
                <a:gd name="T26" fmla="*/ 27 w 256"/>
                <a:gd name="T27" fmla="*/ 107 h 183"/>
                <a:gd name="T28" fmla="*/ 13 w 256"/>
                <a:gd name="T29" fmla="*/ 127 h 183"/>
                <a:gd name="T30" fmla="*/ 3 w 256"/>
                <a:gd name="T31" fmla="*/ 143 h 183"/>
                <a:gd name="T32" fmla="*/ 0 w 256"/>
                <a:gd name="T33" fmla="*/ 150 h 183"/>
                <a:gd name="T34" fmla="*/ 61 w 256"/>
                <a:gd name="T35" fmla="*/ 79 h 183"/>
                <a:gd name="T36" fmla="*/ 107 w 256"/>
                <a:gd name="T37" fmla="*/ 30 h 183"/>
                <a:gd name="T38" fmla="*/ 119 w 256"/>
                <a:gd name="T39" fmla="*/ 47 h 183"/>
                <a:gd name="T40" fmla="*/ 125 w 256"/>
                <a:gd name="T41" fmla="*/ 66 h 183"/>
                <a:gd name="T42" fmla="*/ 128 w 256"/>
                <a:gd name="T43" fmla="*/ 86 h 183"/>
                <a:gd name="T44" fmla="*/ 136 w 256"/>
                <a:gd name="T45" fmla="*/ 97 h 183"/>
                <a:gd name="T46" fmla="*/ 147 w 256"/>
                <a:gd name="T47" fmla="*/ 99 h 183"/>
                <a:gd name="T48" fmla="*/ 162 w 256"/>
                <a:gd name="T49" fmla="*/ 95 h 183"/>
                <a:gd name="T50" fmla="*/ 175 w 256"/>
                <a:gd name="T51" fmla="*/ 89 h 183"/>
                <a:gd name="T52" fmla="*/ 186 w 256"/>
                <a:gd name="T53" fmla="*/ 89 h 183"/>
                <a:gd name="T54" fmla="*/ 196 w 256"/>
                <a:gd name="T55" fmla="*/ 91 h 183"/>
                <a:gd name="T56" fmla="*/ 209 w 256"/>
                <a:gd name="T57" fmla="*/ 95 h 183"/>
                <a:gd name="T58" fmla="*/ 220 w 256"/>
                <a:gd name="T59" fmla="*/ 116 h 183"/>
                <a:gd name="T60" fmla="*/ 215 w 256"/>
                <a:gd name="T61" fmla="*/ 163 h 183"/>
                <a:gd name="T62" fmla="*/ 219 w 256"/>
                <a:gd name="T63" fmla="*/ 183 h 183"/>
                <a:gd name="T64" fmla="*/ 222 w 256"/>
                <a:gd name="T65" fmla="*/ 161 h 183"/>
                <a:gd name="T66" fmla="*/ 233 w 256"/>
                <a:gd name="T67" fmla="*/ 123 h 183"/>
                <a:gd name="T68" fmla="*/ 250 w 256"/>
                <a:gd name="T69" fmla="*/ 87 h 183"/>
                <a:gd name="T70" fmla="*/ 256 w 256"/>
                <a:gd name="T71" fmla="*/ 75 h 183"/>
                <a:gd name="T72" fmla="*/ 246 w 256"/>
                <a:gd name="T73" fmla="*/ 7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83">
                  <a:moveTo>
                    <a:pt x="246" y="71"/>
                  </a:moveTo>
                  <a:lnTo>
                    <a:pt x="241" y="70"/>
                  </a:lnTo>
                  <a:lnTo>
                    <a:pt x="235" y="70"/>
                  </a:lnTo>
                  <a:lnTo>
                    <a:pt x="227" y="69"/>
                  </a:lnTo>
                  <a:lnTo>
                    <a:pt x="219" y="68"/>
                  </a:lnTo>
                  <a:lnTo>
                    <a:pt x="210" y="66"/>
                  </a:lnTo>
                  <a:lnTo>
                    <a:pt x="201" y="62"/>
                  </a:lnTo>
                  <a:lnTo>
                    <a:pt x="192" y="56"/>
                  </a:lnTo>
                  <a:lnTo>
                    <a:pt x="183" y="48"/>
                  </a:lnTo>
                  <a:lnTo>
                    <a:pt x="174" y="40"/>
                  </a:lnTo>
                  <a:lnTo>
                    <a:pt x="163" y="33"/>
                  </a:lnTo>
                  <a:lnTo>
                    <a:pt x="151" y="27"/>
                  </a:lnTo>
                  <a:lnTo>
                    <a:pt x="136" y="21"/>
                  </a:lnTo>
                  <a:lnTo>
                    <a:pt x="122" y="17"/>
                  </a:lnTo>
                  <a:lnTo>
                    <a:pt x="108" y="13"/>
                  </a:lnTo>
                  <a:lnTo>
                    <a:pt x="96" y="10"/>
                  </a:lnTo>
                  <a:lnTo>
                    <a:pt x="87" y="8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10"/>
                  </a:lnTo>
                  <a:lnTo>
                    <a:pt x="71" y="21"/>
                  </a:lnTo>
                  <a:lnTo>
                    <a:pt x="67" y="34"/>
                  </a:lnTo>
                  <a:lnTo>
                    <a:pt x="61" y="49"/>
                  </a:lnTo>
                  <a:lnTo>
                    <a:pt x="56" y="64"/>
                  </a:lnTo>
                  <a:lnTo>
                    <a:pt x="49" y="77"/>
                  </a:lnTo>
                  <a:lnTo>
                    <a:pt x="42" y="87"/>
                  </a:lnTo>
                  <a:lnTo>
                    <a:pt x="34" y="96"/>
                  </a:lnTo>
                  <a:lnTo>
                    <a:pt x="27" y="107"/>
                  </a:lnTo>
                  <a:lnTo>
                    <a:pt x="20" y="117"/>
                  </a:lnTo>
                  <a:lnTo>
                    <a:pt x="13" y="127"/>
                  </a:lnTo>
                  <a:lnTo>
                    <a:pt x="8" y="136"/>
                  </a:lnTo>
                  <a:lnTo>
                    <a:pt x="3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69" y="103"/>
                  </a:lnTo>
                  <a:lnTo>
                    <a:pt x="61" y="79"/>
                  </a:lnTo>
                  <a:lnTo>
                    <a:pt x="104" y="84"/>
                  </a:lnTo>
                  <a:lnTo>
                    <a:pt x="107" y="30"/>
                  </a:lnTo>
                  <a:lnTo>
                    <a:pt x="114" y="38"/>
                  </a:lnTo>
                  <a:lnTo>
                    <a:pt x="119" y="47"/>
                  </a:lnTo>
                  <a:lnTo>
                    <a:pt x="124" y="56"/>
                  </a:lnTo>
                  <a:lnTo>
                    <a:pt x="125" y="66"/>
                  </a:lnTo>
                  <a:lnTo>
                    <a:pt x="126" y="77"/>
                  </a:lnTo>
                  <a:lnTo>
                    <a:pt x="128" y="86"/>
                  </a:lnTo>
                  <a:lnTo>
                    <a:pt x="132" y="93"/>
                  </a:lnTo>
                  <a:lnTo>
                    <a:pt x="136" y="97"/>
                  </a:lnTo>
                  <a:lnTo>
                    <a:pt x="141" y="99"/>
                  </a:lnTo>
                  <a:lnTo>
                    <a:pt x="147" y="99"/>
                  </a:lnTo>
                  <a:lnTo>
                    <a:pt x="154" y="98"/>
                  </a:lnTo>
                  <a:lnTo>
                    <a:pt x="162" y="95"/>
                  </a:lnTo>
                  <a:lnTo>
                    <a:pt x="170" y="91"/>
                  </a:lnTo>
                  <a:lnTo>
                    <a:pt x="175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90" y="90"/>
                  </a:lnTo>
                  <a:lnTo>
                    <a:pt x="196" y="91"/>
                  </a:lnTo>
                  <a:lnTo>
                    <a:pt x="201" y="93"/>
                  </a:lnTo>
                  <a:lnTo>
                    <a:pt x="209" y="95"/>
                  </a:lnTo>
                  <a:lnTo>
                    <a:pt x="220" y="102"/>
                  </a:lnTo>
                  <a:lnTo>
                    <a:pt x="220" y="116"/>
                  </a:lnTo>
                  <a:lnTo>
                    <a:pt x="217" y="137"/>
                  </a:lnTo>
                  <a:lnTo>
                    <a:pt x="215" y="163"/>
                  </a:lnTo>
                  <a:lnTo>
                    <a:pt x="217" y="181"/>
                  </a:lnTo>
                  <a:lnTo>
                    <a:pt x="219" y="183"/>
                  </a:lnTo>
                  <a:lnTo>
                    <a:pt x="221" y="174"/>
                  </a:lnTo>
                  <a:lnTo>
                    <a:pt x="222" y="161"/>
                  </a:lnTo>
                  <a:lnTo>
                    <a:pt x="226" y="143"/>
                  </a:lnTo>
                  <a:lnTo>
                    <a:pt x="233" y="123"/>
                  </a:lnTo>
                  <a:lnTo>
                    <a:pt x="241" y="103"/>
                  </a:lnTo>
                  <a:lnTo>
                    <a:pt x="250" y="87"/>
                  </a:lnTo>
                  <a:lnTo>
                    <a:pt x="255" y="78"/>
                  </a:lnTo>
                  <a:lnTo>
                    <a:pt x="256" y="75"/>
                  </a:lnTo>
                  <a:lnTo>
                    <a:pt x="253" y="74"/>
                  </a:lnTo>
                  <a:lnTo>
                    <a:pt x="246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4132806" y="2569410"/>
              <a:ext cx="188277" cy="683534"/>
            </a:xfrm>
            <a:custGeom>
              <a:avLst/>
              <a:gdLst>
                <a:gd name="T0" fmla="*/ 113 w 120"/>
                <a:gd name="T1" fmla="*/ 240 h 446"/>
                <a:gd name="T2" fmla="*/ 96 w 120"/>
                <a:gd name="T3" fmla="*/ 230 h 446"/>
                <a:gd name="T4" fmla="*/ 75 w 120"/>
                <a:gd name="T5" fmla="*/ 221 h 446"/>
                <a:gd name="T6" fmla="*/ 60 w 120"/>
                <a:gd name="T7" fmla="*/ 217 h 446"/>
                <a:gd name="T8" fmla="*/ 100 w 120"/>
                <a:gd name="T9" fmla="*/ 180 h 446"/>
                <a:gd name="T10" fmla="*/ 95 w 120"/>
                <a:gd name="T11" fmla="*/ 171 h 446"/>
                <a:gd name="T12" fmla="*/ 74 w 120"/>
                <a:gd name="T13" fmla="*/ 153 h 446"/>
                <a:gd name="T14" fmla="*/ 63 w 120"/>
                <a:gd name="T15" fmla="*/ 135 h 446"/>
                <a:gd name="T16" fmla="*/ 82 w 120"/>
                <a:gd name="T17" fmla="*/ 108 h 446"/>
                <a:gd name="T18" fmla="*/ 88 w 120"/>
                <a:gd name="T19" fmla="*/ 96 h 446"/>
                <a:gd name="T20" fmla="*/ 84 w 120"/>
                <a:gd name="T21" fmla="*/ 90 h 446"/>
                <a:gd name="T22" fmla="*/ 72 w 120"/>
                <a:gd name="T23" fmla="*/ 85 h 446"/>
                <a:gd name="T24" fmla="*/ 58 w 120"/>
                <a:gd name="T25" fmla="*/ 74 h 446"/>
                <a:gd name="T26" fmla="*/ 43 w 120"/>
                <a:gd name="T27" fmla="*/ 29 h 446"/>
                <a:gd name="T28" fmla="*/ 39 w 120"/>
                <a:gd name="T29" fmla="*/ 0 h 446"/>
                <a:gd name="T30" fmla="*/ 22 w 120"/>
                <a:gd name="T31" fmla="*/ 16 h 446"/>
                <a:gd name="T32" fmla="*/ 10 w 120"/>
                <a:gd name="T33" fmla="*/ 55 h 446"/>
                <a:gd name="T34" fmla="*/ 2 w 120"/>
                <a:gd name="T35" fmla="*/ 95 h 446"/>
                <a:gd name="T36" fmla="*/ 0 w 120"/>
                <a:gd name="T37" fmla="*/ 113 h 446"/>
                <a:gd name="T38" fmla="*/ 3 w 120"/>
                <a:gd name="T39" fmla="*/ 106 h 446"/>
                <a:gd name="T40" fmla="*/ 13 w 120"/>
                <a:gd name="T41" fmla="*/ 93 h 446"/>
                <a:gd name="T42" fmla="*/ 25 w 120"/>
                <a:gd name="T43" fmla="*/ 78 h 446"/>
                <a:gd name="T44" fmla="*/ 34 w 120"/>
                <a:gd name="T45" fmla="*/ 69 h 446"/>
                <a:gd name="T46" fmla="*/ 48 w 120"/>
                <a:gd name="T47" fmla="*/ 85 h 446"/>
                <a:gd name="T48" fmla="*/ 55 w 120"/>
                <a:gd name="T49" fmla="*/ 111 h 446"/>
                <a:gd name="T50" fmla="*/ 52 w 120"/>
                <a:gd name="T51" fmla="*/ 121 h 446"/>
                <a:gd name="T52" fmla="*/ 47 w 120"/>
                <a:gd name="T53" fmla="*/ 133 h 446"/>
                <a:gd name="T54" fmla="*/ 49 w 120"/>
                <a:gd name="T55" fmla="*/ 148 h 446"/>
                <a:gd name="T56" fmla="*/ 68 w 120"/>
                <a:gd name="T57" fmla="*/ 163 h 446"/>
                <a:gd name="T58" fmla="*/ 76 w 120"/>
                <a:gd name="T59" fmla="*/ 174 h 446"/>
                <a:gd name="T60" fmla="*/ 52 w 120"/>
                <a:gd name="T61" fmla="*/ 198 h 446"/>
                <a:gd name="T62" fmla="*/ 33 w 120"/>
                <a:gd name="T63" fmla="*/ 230 h 446"/>
                <a:gd name="T64" fmla="*/ 36 w 120"/>
                <a:gd name="T65" fmla="*/ 245 h 446"/>
                <a:gd name="T66" fmla="*/ 40 w 120"/>
                <a:gd name="T67" fmla="*/ 244 h 446"/>
                <a:gd name="T68" fmla="*/ 52 w 120"/>
                <a:gd name="T69" fmla="*/ 243 h 446"/>
                <a:gd name="T70" fmla="*/ 69 w 120"/>
                <a:gd name="T71" fmla="*/ 244 h 446"/>
                <a:gd name="T72" fmla="*/ 90 w 120"/>
                <a:gd name="T73" fmla="*/ 250 h 446"/>
                <a:gd name="T74" fmla="*/ 93 w 120"/>
                <a:gd name="T75" fmla="*/ 289 h 446"/>
                <a:gd name="T76" fmla="*/ 82 w 120"/>
                <a:gd name="T77" fmla="*/ 357 h 446"/>
                <a:gd name="T78" fmla="*/ 66 w 120"/>
                <a:gd name="T79" fmla="*/ 387 h 446"/>
                <a:gd name="T80" fmla="*/ 52 w 120"/>
                <a:gd name="T81" fmla="*/ 416 h 446"/>
                <a:gd name="T82" fmla="*/ 40 w 120"/>
                <a:gd name="T83" fmla="*/ 437 h 446"/>
                <a:gd name="T84" fmla="*/ 36 w 120"/>
                <a:gd name="T85" fmla="*/ 446 h 446"/>
                <a:gd name="T86" fmla="*/ 44 w 120"/>
                <a:gd name="T87" fmla="*/ 435 h 446"/>
                <a:gd name="T88" fmla="*/ 64 w 120"/>
                <a:gd name="T89" fmla="*/ 409 h 446"/>
                <a:gd name="T90" fmla="*/ 86 w 120"/>
                <a:gd name="T91" fmla="*/ 379 h 446"/>
                <a:gd name="T92" fmla="*/ 105 w 120"/>
                <a:gd name="T93" fmla="*/ 353 h 446"/>
                <a:gd name="T94" fmla="*/ 116 w 120"/>
                <a:gd name="T95" fmla="*/ 315 h 446"/>
                <a:gd name="T96" fmla="*/ 115 w 120"/>
                <a:gd name="T97" fmla="*/ 275 h 446"/>
                <a:gd name="T98" fmla="*/ 118 w 120"/>
                <a:gd name="T99" fmla="*/ 281 h 446"/>
                <a:gd name="T100" fmla="*/ 118 w 120"/>
                <a:gd name="T101" fmla="*/ 283 h 446"/>
                <a:gd name="T102" fmla="*/ 120 w 120"/>
                <a:gd name="T103" fmla="*/ 269 h 446"/>
                <a:gd name="T104" fmla="*/ 118 w 120"/>
                <a:gd name="T105" fmla="*/ 2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446">
                  <a:moveTo>
                    <a:pt x="118" y="246"/>
                  </a:moveTo>
                  <a:lnTo>
                    <a:pt x="113" y="240"/>
                  </a:lnTo>
                  <a:lnTo>
                    <a:pt x="105" y="236"/>
                  </a:lnTo>
                  <a:lnTo>
                    <a:pt x="96" y="230"/>
                  </a:lnTo>
                  <a:lnTo>
                    <a:pt x="85" y="226"/>
                  </a:lnTo>
                  <a:lnTo>
                    <a:pt x="75" y="221"/>
                  </a:lnTo>
                  <a:lnTo>
                    <a:pt x="66" y="219"/>
                  </a:lnTo>
                  <a:lnTo>
                    <a:pt x="60" y="217"/>
                  </a:lnTo>
                  <a:lnTo>
                    <a:pt x="58" y="216"/>
                  </a:lnTo>
                  <a:lnTo>
                    <a:pt x="100" y="180"/>
                  </a:lnTo>
                  <a:lnTo>
                    <a:pt x="99" y="178"/>
                  </a:lnTo>
                  <a:lnTo>
                    <a:pt x="95" y="171"/>
                  </a:lnTo>
                  <a:lnTo>
                    <a:pt x="87" y="162"/>
                  </a:lnTo>
                  <a:lnTo>
                    <a:pt x="74" y="153"/>
                  </a:lnTo>
                  <a:lnTo>
                    <a:pt x="64" y="144"/>
                  </a:lnTo>
                  <a:lnTo>
                    <a:pt x="63" y="135"/>
                  </a:lnTo>
                  <a:lnTo>
                    <a:pt x="71" y="124"/>
                  </a:lnTo>
                  <a:lnTo>
                    <a:pt x="82" y="108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87" y="93"/>
                  </a:lnTo>
                  <a:lnTo>
                    <a:pt x="84" y="90"/>
                  </a:lnTo>
                  <a:lnTo>
                    <a:pt x="78" y="88"/>
                  </a:lnTo>
                  <a:lnTo>
                    <a:pt x="72" y="85"/>
                  </a:lnTo>
                  <a:lnTo>
                    <a:pt x="65" y="80"/>
                  </a:lnTo>
                  <a:lnTo>
                    <a:pt x="58" y="74"/>
                  </a:lnTo>
                  <a:lnTo>
                    <a:pt x="48" y="54"/>
                  </a:lnTo>
                  <a:lnTo>
                    <a:pt x="43" y="29"/>
                  </a:lnTo>
                  <a:lnTo>
                    <a:pt x="40" y="9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16"/>
                  </a:lnTo>
                  <a:lnTo>
                    <a:pt x="16" y="33"/>
                  </a:lnTo>
                  <a:lnTo>
                    <a:pt x="10" y="55"/>
                  </a:lnTo>
                  <a:lnTo>
                    <a:pt x="6" y="76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3" y="106"/>
                  </a:lnTo>
                  <a:lnTo>
                    <a:pt x="8" y="101"/>
                  </a:lnTo>
                  <a:lnTo>
                    <a:pt x="13" y="93"/>
                  </a:lnTo>
                  <a:lnTo>
                    <a:pt x="19" y="85"/>
                  </a:lnTo>
                  <a:lnTo>
                    <a:pt x="25" y="78"/>
                  </a:lnTo>
                  <a:lnTo>
                    <a:pt x="29" y="73"/>
                  </a:lnTo>
                  <a:lnTo>
                    <a:pt x="34" y="69"/>
                  </a:lnTo>
                  <a:lnTo>
                    <a:pt x="41" y="73"/>
                  </a:lnTo>
                  <a:lnTo>
                    <a:pt x="48" y="85"/>
                  </a:lnTo>
                  <a:lnTo>
                    <a:pt x="53" y="99"/>
                  </a:lnTo>
                  <a:lnTo>
                    <a:pt x="55" y="111"/>
                  </a:lnTo>
                  <a:lnTo>
                    <a:pt x="54" y="115"/>
                  </a:lnTo>
                  <a:lnTo>
                    <a:pt x="52" y="121"/>
                  </a:lnTo>
                  <a:lnTo>
                    <a:pt x="49" y="127"/>
                  </a:lnTo>
                  <a:lnTo>
                    <a:pt x="47" y="133"/>
                  </a:lnTo>
                  <a:lnTo>
                    <a:pt x="47" y="141"/>
                  </a:lnTo>
                  <a:lnTo>
                    <a:pt x="49" y="148"/>
                  </a:lnTo>
                  <a:lnTo>
                    <a:pt x="56" y="155"/>
                  </a:lnTo>
                  <a:lnTo>
                    <a:pt x="68" y="163"/>
                  </a:lnTo>
                  <a:lnTo>
                    <a:pt x="76" y="168"/>
                  </a:lnTo>
                  <a:lnTo>
                    <a:pt x="76" y="174"/>
                  </a:lnTo>
                  <a:lnTo>
                    <a:pt x="68" y="183"/>
                  </a:lnTo>
                  <a:lnTo>
                    <a:pt x="52" y="198"/>
                  </a:lnTo>
                  <a:lnTo>
                    <a:pt x="36" y="215"/>
                  </a:lnTo>
                  <a:lnTo>
                    <a:pt x="33" y="230"/>
                  </a:lnTo>
                  <a:lnTo>
                    <a:pt x="34" y="240"/>
                  </a:lnTo>
                  <a:lnTo>
                    <a:pt x="36" y="245"/>
                  </a:lnTo>
                  <a:lnTo>
                    <a:pt x="37" y="245"/>
                  </a:lnTo>
                  <a:lnTo>
                    <a:pt x="40" y="244"/>
                  </a:lnTo>
                  <a:lnTo>
                    <a:pt x="45" y="243"/>
                  </a:lnTo>
                  <a:lnTo>
                    <a:pt x="52" y="243"/>
                  </a:lnTo>
                  <a:lnTo>
                    <a:pt x="59" y="243"/>
                  </a:lnTo>
                  <a:lnTo>
                    <a:pt x="69" y="244"/>
                  </a:lnTo>
                  <a:lnTo>
                    <a:pt x="78" y="246"/>
                  </a:lnTo>
                  <a:lnTo>
                    <a:pt x="90" y="250"/>
                  </a:lnTo>
                  <a:lnTo>
                    <a:pt x="91" y="262"/>
                  </a:lnTo>
                  <a:lnTo>
                    <a:pt x="93" y="289"/>
                  </a:lnTo>
                  <a:lnTo>
                    <a:pt x="92" y="324"/>
                  </a:lnTo>
                  <a:lnTo>
                    <a:pt x="82" y="357"/>
                  </a:lnTo>
                  <a:lnTo>
                    <a:pt x="74" y="371"/>
                  </a:lnTo>
                  <a:lnTo>
                    <a:pt x="66" y="387"/>
                  </a:lnTo>
                  <a:lnTo>
                    <a:pt x="59" y="402"/>
                  </a:lnTo>
                  <a:lnTo>
                    <a:pt x="52" y="416"/>
                  </a:lnTo>
                  <a:lnTo>
                    <a:pt x="45" y="428"/>
                  </a:lnTo>
                  <a:lnTo>
                    <a:pt x="40" y="437"/>
                  </a:lnTo>
                  <a:lnTo>
                    <a:pt x="37" y="444"/>
                  </a:lnTo>
                  <a:lnTo>
                    <a:pt x="36" y="446"/>
                  </a:lnTo>
                  <a:lnTo>
                    <a:pt x="38" y="443"/>
                  </a:lnTo>
                  <a:lnTo>
                    <a:pt x="44" y="435"/>
                  </a:lnTo>
                  <a:lnTo>
                    <a:pt x="53" y="424"/>
                  </a:lnTo>
                  <a:lnTo>
                    <a:pt x="64" y="409"/>
                  </a:lnTo>
                  <a:lnTo>
                    <a:pt x="75" y="395"/>
                  </a:lnTo>
                  <a:lnTo>
                    <a:pt x="86" y="379"/>
                  </a:lnTo>
                  <a:lnTo>
                    <a:pt x="96" y="364"/>
                  </a:lnTo>
                  <a:lnTo>
                    <a:pt x="105" y="353"/>
                  </a:lnTo>
                  <a:lnTo>
                    <a:pt x="113" y="336"/>
                  </a:lnTo>
                  <a:lnTo>
                    <a:pt x="116" y="315"/>
                  </a:lnTo>
                  <a:lnTo>
                    <a:pt x="116" y="294"/>
                  </a:lnTo>
                  <a:lnTo>
                    <a:pt x="115" y="275"/>
                  </a:lnTo>
                  <a:lnTo>
                    <a:pt x="116" y="278"/>
                  </a:lnTo>
                  <a:lnTo>
                    <a:pt x="118" y="281"/>
                  </a:lnTo>
                  <a:lnTo>
                    <a:pt x="118" y="282"/>
                  </a:lnTo>
                  <a:lnTo>
                    <a:pt x="118" y="283"/>
                  </a:lnTo>
                  <a:lnTo>
                    <a:pt x="119" y="279"/>
                  </a:lnTo>
                  <a:lnTo>
                    <a:pt x="120" y="269"/>
                  </a:lnTo>
                  <a:lnTo>
                    <a:pt x="120" y="258"/>
                  </a:lnTo>
                  <a:lnTo>
                    <a:pt x="118" y="2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3172594" y="5071633"/>
              <a:ext cx="103552" cy="27463"/>
            </a:xfrm>
            <a:custGeom>
              <a:avLst/>
              <a:gdLst>
                <a:gd name="T0" fmla="*/ 2 w 65"/>
                <a:gd name="T1" fmla="*/ 7 h 18"/>
                <a:gd name="T2" fmla="*/ 9 w 65"/>
                <a:gd name="T3" fmla="*/ 10 h 18"/>
                <a:gd name="T4" fmla="*/ 17 w 65"/>
                <a:gd name="T5" fmla="*/ 12 h 18"/>
                <a:gd name="T6" fmla="*/ 23 w 65"/>
                <a:gd name="T7" fmla="*/ 16 h 18"/>
                <a:gd name="T8" fmla="*/ 31 w 65"/>
                <a:gd name="T9" fmla="*/ 17 h 18"/>
                <a:gd name="T10" fmla="*/ 39 w 65"/>
                <a:gd name="T11" fmla="*/ 18 h 18"/>
                <a:gd name="T12" fmla="*/ 47 w 65"/>
                <a:gd name="T13" fmla="*/ 18 h 18"/>
                <a:gd name="T14" fmla="*/ 55 w 65"/>
                <a:gd name="T15" fmla="*/ 16 h 18"/>
                <a:gd name="T16" fmla="*/ 63 w 65"/>
                <a:gd name="T17" fmla="*/ 13 h 18"/>
                <a:gd name="T18" fmla="*/ 64 w 65"/>
                <a:gd name="T19" fmla="*/ 13 h 18"/>
                <a:gd name="T20" fmla="*/ 65 w 65"/>
                <a:gd name="T21" fmla="*/ 12 h 18"/>
                <a:gd name="T22" fmla="*/ 65 w 65"/>
                <a:gd name="T23" fmla="*/ 10 h 18"/>
                <a:gd name="T24" fmla="*/ 65 w 65"/>
                <a:gd name="T25" fmla="*/ 9 h 18"/>
                <a:gd name="T26" fmla="*/ 64 w 65"/>
                <a:gd name="T27" fmla="*/ 8 h 18"/>
                <a:gd name="T28" fmla="*/ 63 w 65"/>
                <a:gd name="T29" fmla="*/ 7 h 18"/>
                <a:gd name="T30" fmla="*/ 61 w 65"/>
                <a:gd name="T31" fmla="*/ 7 h 18"/>
                <a:gd name="T32" fmla="*/ 60 w 65"/>
                <a:gd name="T33" fmla="*/ 7 h 18"/>
                <a:gd name="T34" fmla="*/ 54 w 65"/>
                <a:gd name="T35" fmla="*/ 9 h 18"/>
                <a:gd name="T36" fmla="*/ 47 w 65"/>
                <a:gd name="T37" fmla="*/ 10 h 18"/>
                <a:gd name="T38" fmla="*/ 39 w 65"/>
                <a:gd name="T39" fmla="*/ 10 h 18"/>
                <a:gd name="T40" fmla="*/ 32 w 65"/>
                <a:gd name="T41" fmla="*/ 9 h 18"/>
                <a:gd name="T42" fmla="*/ 24 w 65"/>
                <a:gd name="T43" fmla="*/ 8 h 18"/>
                <a:gd name="T44" fmla="*/ 18 w 65"/>
                <a:gd name="T45" fmla="*/ 6 h 18"/>
                <a:gd name="T46" fmla="*/ 11 w 65"/>
                <a:gd name="T47" fmla="*/ 3 h 18"/>
                <a:gd name="T48" fmla="*/ 5 w 65"/>
                <a:gd name="T49" fmla="*/ 0 h 18"/>
                <a:gd name="T50" fmla="*/ 4 w 65"/>
                <a:gd name="T51" fmla="*/ 0 h 18"/>
                <a:gd name="T52" fmla="*/ 2 w 65"/>
                <a:gd name="T53" fmla="*/ 0 h 18"/>
                <a:gd name="T54" fmla="*/ 1 w 65"/>
                <a:gd name="T55" fmla="*/ 1 h 18"/>
                <a:gd name="T56" fmla="*/ 0 w 65"/>
                <a:gd name="T57" fmla="*/ 2 h 18"/>
                <a:gd name="T58" fmla="*/ 0 w 65"/>
                <a:gd name="T59" fmla="*/ 3 h 18"/>
                <a:gd name="T60" fmla="*/ 0 w 65"/>
                <a:gd name="T61" fmla="*/ 4 h 18"/>
                <a:gd name="T62" fmla="*/ 1 w 65"/>
                <a:gd name="T63" fmla="*/ 6 h 18"/>
                <a:gd name="T64" fmla="*/ 2 w 65"/>
                <a:gd name="T65" fmla="*/ 7 h 18"/>
                <a:gd name="T66" fmla="*/ 2 w 65"/>
                <a:gd name="T6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18">
                  <a:moveTo>
                    <a:pt x="2" y="7"/>
                  </a:moveTo>
                  <a:lnTo>
                    <a:pt x="9" y="10"/>
                  </a:lnTo>
                  <a:lnTo>
                    <a:pt x="17" y="12"/>
                  </a:lnTo>
                  <a:lnTo>
                    <a:pt x="23" y="16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7" y="18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7" y="10"/>
                  </a:lnTo>
                  <a:lnTo>
                    <a:pt x="39" y="10"/>
                  </a:lnTo>
                  <a:lnTo>
                    <a:pt x="32" y="9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1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4308532" y="5077734"/>
              <a:ext cx="150622" cy="36617"/>
            </a:xfrm>
            <a:custGeom>
              <a:avLst/>
              <a:gdLst>
                <a:gd name="T0" fmla="*/ 2 w 96"/>
                <a:gd name="T1" fmla="*/ 7 h 24"/>
                <a:gd name="T2" fmla="*/ 12 w 96"/>
                <a:gd name="T3" fmla="*/ 14 h 24"/>
                <a:gd name="T4" fmla="*/ 23 w 96"/>
                <a:gd name="T5" fmla="*/ 18 h 24"/>
                <a:gd name="T6" fmla="*/ 35 w 96"/>
                <a:gd name="T7" fmla="*/ 22 h 24"/>
                <a:gd name="T8" fmla="*/ 47 w 96"/>
                <a:gd name="T9" fmla="*/ 24 h 24"/>
                <a:gd name="T10" fmla="*/ 58 w 96"/>
                <a:gd name="T11" fmla="*/ 24 h 24"/>
                <a:gd name="T12" fmla="*/ 71 w 96"/>
                <a:gd name="T13" fmla="*/ 23 h 24"/>
                <a:gd name="T14" fmla="*/ 83 w 96"/>
                <a:gd name="T15" fmla="*/ 21 h 24"/>
                <a:gd name="T16" fmla="*/ 94 w 96"/>
                <a:gd name="T17" fmla="*/ 16 h 24"/>
                <a:gd name="T18" fmla="*/ 95 w 96"/>
                <a:gd name="T19" fmla="*/ 15 h 24"/>
                <a:gd name="T20" fmla="*/ 96 w 96"/>
                <a:gd name="T21" fmla="*/ 14 h 24"/>
                <a:gd name="T22" fmla="*/ 96 w 96"/>
                <a:gd name="T23" fmla="*/ 13 h 24"/>
                <a:gd name="T24" fmla="*/ 96 w 96"/>
                <a:gd name="T25" fmla="*/ 12 h 24"/>
                <a:gd name="T26" fmla="*/ 95 w 96"/>
                <a:gd name="T27" fmla="*/ 11 h 24"/>
                <a:gd name="T28" fmla="*/ 94 w 96"/>
                <a:gd name="T29" fmla="*/ 9 h 24"/>
                <a:gd name="T30" fmla="*/ 93 w 96"/>
                <a:gd name="T31" fmla="*/ 8 h 24"/>
                <a:gd name="T32" fmla="*/ 92 w 96"/>
                <a:gd name="T33" fmla="*/ 8 h 24"/>
                <a:gd name="T34" fmla="*/ 81 w 96"/>
                <a:gd name="T35" fmla="*/ 13 h 24"/>
                <a:gd name="T36" fmla="*/ 71 w 96"/>
                <a:gd name="T37" fmla="*/ 15 h 24"/>
                <a:gd name="T38" fmla="*/ 58 w 96"/>
                <a:gd name="T39" fmla="*/ 16 h 24"/>
                <a:gd name="T40" fmla="*/ 47 w 96"/>
                <a:gd name="T41" fmla="*/ 16 h 24"/>
                <a:gd name="T42" fmla="*/ 36 w 96"/>
                <a:gd name="T43" fmla="*/ 14 h 24"/>
                <a:gd name="T44" fmla="*/ 26 w 96"/>
                <a:gd name="T45" fmla="*/ 12 h 24"/>
                <a:gd name="T46" fmla="*/ 16 w 96"/>
                <a:gd name="T47" fmla="*/ 6 h 24"/>
                <a:gd name="T48" fmla="*/ 6 w 96"/>
                <a:gd name="T49" fmla="*/ 0 h 24"/>
                <a:gd name="T50" fmla="*/ 4 w 96"/>
                <a:gd name="T51" fmla="*/ 0 h 24"/>
                <a:gd name="T52" fmla="*/ 2 w 96"/>
                <a:gd name="T53" fmla="*/ 0 h 24"/>
                <a:gd name="T54" fmla="*/ 1 w 96"/>
                <a:gd name="T55" fmla="*/ 0 h 24"/>
                <a:gd name="T56" fmla="*/ 0 w 96"/>
                <a:gd name="T57" fmla="*/ 2 h 24"/>
                <a:gd name="T58" fmla="*/ 0 w 96"/>
                <a:gd name="T59" fmla="*/ 3 h 24"/>
                <a:gd name="T60" fmla="*/ 0 w 96"/>
                <a:gd name="T61" fmla="*/ 5 h 24"/>
                <a:gd name="T62" fmla="*/ 1 w 96"/>
                <a:gd name="T63" fmla="*/ 6 h 24"/>
                <a:gd name="T64" fmla="*/ 2 w 96"/>
                <a:gd name="T65" fmla="*/ 7 h 24"/>
                <a:gd name="T66" fmla="*/ 2 w 96"/>
                <a:gd name="T6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24">
                  <a:moveTo>
                    <a:pt x="2" y="7"/>
                  </a:moveTo>
                  <a:lnTo>
                    <a:pt x="12" y="14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7" y="24"/>
                  </a:lnTo>
                  <a:lnTo>
                    <a:pt x="58" y="24"/>
                  </a:lnTo>
                  <a:lnTo>
                    <a:pt x="71" y="23"/>
                  </a:lnTo>
                  <a:lnTo>
                    <a:pt x="83" y="21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4" y="9"/>
                  </a:lnTo>
                  <a:lnTo>
                    <a:pt x="93" y="8"/>
                  </a:lnTo>
                  <a:lnTo>
                    <a:pt x="92" y="8"/>
                  </a:lnTo>
                  <a:lnTo>
                    <a:pt x="81" y="13"/>
                  </a:lnTo>
                  <a:lnTo>
                    <a:pt x="71" y="15"/>
                  </a:lnTo>
                  <a:lnTo>
                    <a:pt x="58" y="16"/>
                  </a:lnTo>
                  <a:lnTo>
                    <a:pt x="47" y="16"/>
                  </a:lnTo>
                  <a:lnTo>
                    <a:pt x="36" y="14"/>
                  </a:lnTo>
                  <a:lnTo>
                    <a:pt x="26" y="12"/>
                  </a:lnTo>
                  <a:lnTo>
                    <a:pt x="16" y="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3712322" y="2419887"/>
              <a:ext cx="138071" cy="88493"/>
            </a:xfrm>
            <a:custGeom>
              <a:avLst/>
              <a:gdLst>
                <a:gd name="T0" fmla="*/ 0 w 87"/>
                <a:gd name="T1" fmla="*/ 0 h 60"/>
                <a:gd name="T2" fmla="*/ 1 w 87"/>
                <a:gd name="T3" fmla="*/ 2 h 60"/>
                <a:gd name="T4" fmla="*/ 3 w 87"/>
                <a:gd name="T5" fmla="*/ 3 h 60"/>
                <a:gd name="T6" fmla="*/ 7 w 87"/>
                <a:gd name="T7" fmla="*/ 5 h 60"/>
                <a:gd name="T8" fmla="*/ 13 w 87"/>
                <a:gd name="T9" fmla="*/ 7 h 60"/>
                <a:gd name="T10" fmla="*/ 20 w 87"/>
                <a:gd name="T11" fmla="*/ 9 h 60"/>
                <a:gd name="T12" fmla="*/ 29 w 87"/>
                <a:gd name="T13" fmla="*/ 12 h 60"/>
                <a:gd name="T14" fmla="*/ 39 w 87"/>
                <a:gd name="T15" fmla="*/ 12 h 60"/>
                <a:gd name="T16" fmla="*/ 50 w 87"/>
                <a:gd name="T17" fmla="*/ 10 h 60"/>
                <a:gd name="T18" fmla="*/ 60 w 87"/>
                <a:gd name="T19" fmla="*/ 8 h 60"/>
                <a:gd name="T20" fmla="*/ 69 w 87"/>
                <a:gd name="T21" fmla="*/ 7 h 60"/>
                <a:gd name="T22" fmla="*/ 76 w 87"/>
                <a:gd name="T23" fmla="*/ 6 h 60"/>
                <a:gd name="T24" fmla="*/ 80 w 87"/>
                <a:gd name="T25" fmla="*/ 5 h 60"/>
                <a:gd name="T26" fmla="*/ 83 w 87"/>
                <a:gd name="T27" fmla="*/ 4 h 60"/>
                <a:gd name="T28" fmla="*/ 86 w 87"/>
                <a:gd name="T29" fmla="*/ 3 h 60"/>
                <a:gd name="T30" fmla="*/ 87 w 87"/>
                <a:gd name="T31" fmla="*/ 3 h 60"/>
                <a:gd name="T32" fmla="*/ 87 w 87"/>
                <a:gd name="T33" fmla="*/ 3 h 60"/>
                <a:gd name="T34" fmla="*/ 86 w 87"/>
                <a:gd name="T35" fmla="*/ 5 h 60"/>
                <a:gd name="T36" fmla="*/ 82 w 87"/>
                <a:gd name="T37" fmla="*/ 10 h 60"/>
                <a:gd name="T38" fmla="*/ 78 w 87"/>
                <a:gd name="T39" fmla="*/ 19 h 60"/>
                <a:gd name="T40" fmla="*/ 72 w 87"/>
                <a:gd name="T41" fmla="*/ 29 h 60"/>
                <a:gd name="T42" fmla="*/ 66 w 87"/>
                <a:gd name="T43" fmla="*/ 40 h 60"/>
                <a:gd name="T44" fmla="*/ 60 w 87"/>
                <a:gd name="T45" fmla="*/ 48 h 60"/>
                <a:gd name="T46" fmla="*/ 54 w 87"/>
                <a:gd name="T47" fmla="*/ 56 h 60"/>
                <a:gd name="T48" fmla="*/ 50 w 87"/>
                <a:gd name="T49" fmla="*/ 60 h 60"/>
                <a:gd name="T50" fmla="*/ 44 w 87"/>
                <a:gd name="T51" fmla="*/ 59 h 60"/>
                <a:gd name="T52" fmla="*/ 38 w 87"/>
                <a:gd name="T53" fmla="*/ 52 h 60"/>
                <a:gd name="T54" fmla="*/ 30 w 87"/>
                <a:gd name="T55" fmla="*/ 43 h 60"/>
                <a:gd name="T56" fmla="*/ 21 w 87"/>
                <a:gd name="T57" fmla="*/ 32 h 60"/>
                <a:gd name="T58" fmla="*/ 13 w 87"/>
                <a:gd name="T59" fmla="*/ 21 h 60"/>
                <a:gd name="T60" fmla="*/ 6 w 87"/>
                <a:gd name="T61" fmla="*/ 10 h 60"/>
                <a:gd name="T62" fmla="*/ 2 w 87"/>
                <a:gd name="T63" fmla="*/ 3 h 60"/>
                <a:gd name="T64" fmla="*/ 0 w 87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3" y="7"/>
                  </a:lnTo>
                  <a:lnTo>
                    <a:pt x="20" y="9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9" y="7"/>
                  </a:lnTo>
                  <a:lnTo>
                    <a:pt x="76" y="6"/>
                  </a:lnTo>
                  <a:lnTo>
                    <a:pt x="80" y="5"/>
                  </a:lnTo>
                  <a:lnTo>
                    <a:pt x="83" y="4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6" y="5"/>
                  </a:lnTo>
                  <a:lnTo>
                    <a:pt x="82" y="10"/>
                  </a:lnTo>
                  <a:lnTo>
                    <a:pt x="78" y="19"/>
                  </a:lnTo>
                  <a:lnTo>
                    <a:pt x="72" y="29"/>
                  </a:lnTo>
                  <a:lnTo>
                    <a:pt x="66" y="40"/>
                  </a:lnTo>
                  <a:lnTo>
                    <a:pt x="60" y="48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4" y="59"/>
                  </a:lnTo>
                  <a:lnTo>
                    <a:pt x="38" y="52"/>
                  </a:lnTo>
                  <a:lnTo>
                    <a:pt x="30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6" y="1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28" name="Freeform 53"/>
            <p:cNvSpPr>
              <a:spLocks/>
            </p:cNvSpPr>
            <p:nvPr/>
          </p:nvSpPr>
          <p:spPr bwMode="auto">
            <a:xfrm>
              <a:off x="3655840" y="2163559"/>
              <a:ext cx="138071" cy="216657"/>
            </a:xfrm>
            <a:custGeom>
              <a:avLst/>
              <a:gdLst>
                <a:gd name="T0" fmla="*/ 86 w 88"/>
                <a:gd name="T1" fmla="*/ 125 h 142"/>
                <a:gd name="T2" fmla="*/ 79 w 88"/>
                <a:gd name="T3" fmla="*/ 119 h 142"/>
                <a:gd name="T4" fmla="*/ 82 w 88"/>
                <a:gd name="T5" fmla="*/ 110 h 142"/>
                <a:gd name="T6" fmla="*/ 71 w 88"/>
                <a:gd name="T7" fmla="*/ 107 h 142"/>
                <a:gd name="T8" fmla="*/ 54 w 88"/>
                <a:gd name="T9" fmla="*/ 106 h 142"/>
                <a:gd name="T10" fmla="*/ 70 w 88"/>
                <a:gd name="T11" fmla="*/ 98 h 142"/>
                <a:gd name="T12" fmla="*/ 49 w 88"/>
                <a:gd name="T13" fmla="*/ 93 h 142"/>
                <a:gd name="T14" fmla="*/ 78 w 88"/>
                <a:gd name="T15" fmla="*/ 85 h 142"/>
                <a:gd name="T16" fmla="*/ 57 w 88"/>
                <a:gd name="T17" fmla="*/ 68 h 142"/>
                <a:gd name="T18" fmla="*/ 63 w 88"/>
                <a:gd name="T19" fmla="*/ 59 h 142"/>
                <a:gd name="T20" fmla="*/ 75 w 88"/>
                <a:gd name="T21" fmla="*/ 62 h 142"/>
                <a:gd name="T22" fmla="*/ 81 w 88"/>
                <a:gd name="T23" fmla="*/ 60 h 142"/>
                <a:gd name="T24" fmla="*/ 84 w 88"/>
                <a:gd name="T25" fmla="*/ 53 h 142"/>
                <a:gd name="T26" fmla="*/ 82 w 88"/>
                <a:gd name="T27" fmla="*/ 50 h 142"/>
                <a:gd name="T28" fmla="*/ 78 w 88"/>
                <a:gd name="T29" fmla="*/ 41 h 142"/>
                <a:gd name="T30" fmla="*/ 77 w 88"/>
                <a:gd name="T31" fmla="*/ 30 h 142"/>
                <a:gd name="T32" fmla="*/ 77 w 88"/>
                <a:gd name="T33" fmla="*/ 24 h 142"/>
                <a:gd name="T34" fmla="*/ 63 w 88"/>
                <a:gd name="T35" fmla="*/ 19 h 142"/>
                <a:gd name="T36" fmla="*/ 26 w 88"/>
                <a:gd name="T37" fmla="*/ 31 h 142"/>
                <a:gd name="T38" fmla="*/ 31 w 88"/>
                <a:gd name="T39" fmla="*/ 20 h 142"/>
                <a:gd name="T40" fmla="*/ 17 w 88"/>
                <a:gd name="T41" fmla="*/ 4 h 142"/>
                <a:gd name="T42" fmla="*/ 3 w 88"/>
                <a:gd name="T43" fmla="*/ 2 h 142"/>
                <a:gd name="T44" fmla="*/ 0 w 88"/>
                <a:gd name="T45" fmla="*/ 19 h 142"/>
                <a:gd name="T46" fmla="*/ 3 w 88"/>
                <a:gd name="T47" fmla="*/ 33 h 142"/>
                <a:gd name="T48" fmla="*/ 7 w 88"/>
                <a:gd name="T49" fmla="*/ 47 h 142"/>
                <a:gd name="T50" fmla="*/ 10 w 88"/>
                <a:gd name="T51" fmla="*/ 53 h 142"/>
                <a:gd name="T52" fmla="*/ 20 w 88"/>
                <a:gd name="T53" fmla="*/ 70 h 142"/>
                <a:gd name="T54" fmla="*/ 34 w 88"/>
                <a:gd name="T55" fmla="*/ 98 h 142"/>
                <a:gd name="T56" fmla="*/ 47 w 88"/>
                <a:gd name="T57" fmla="*/ 127 h 142"/>
                <a:gd name="T58" fmla="*/ 61 w 88"/>
                <a:gd name="T59" fmla="*/ 139 h 142"/>
                <a:gd name="T60" fmla="*/ 79 w 88"/>
                <a:gd name="T61" fmla="*/ 142 h 142"/>
                <a:gd name="T62" fmla="*/ 88 w 88"/>
                <a:gd name="T63" fmla="*/ 133 h 142"/>
                <a:gd name="T64" fmla="*/ 88 w 88"/>
                <a:gd name="T65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42">
                  <a:moveTo>
                    <a:pt x="88" y="125"/>
                  </a:moveTo>
                  <a:lnTo>
                    <a:pt x="86" y="125"/>
                  </a:lnTo>
                  <a:lnTo>
                    <a:pt x="82" y="123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0"/>
                  </a:lnTo>
                  <a:lnTo>
                    <a:pt x="77" y="108"/>
                  </a:lnTo>
                  <a:lnTo>
                    <a:pt x="71" y="107"/>
                  </a:lnTo>
                  <a:lnTo>
                    <a:pt x="68" y="107"/>
                  </a:lnTo>
                  <a:lnTo>
                    <a:pt x="54" y="106"/>
                  </a:lnTo>
                  <a:lnTo>
                    <a:pt x="54" y="105"/>
                  </a:lnTo>
                  <a:lnTo>
                    <a:pt x="70" y="98"/>
                  </a:lnTo>
                  <a:lnTo>
                    <a:pt x="52" y="99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78" y="85"/>
                  </a:lnTo>
                  <a:lnTo>
                    <a:pt x="77" y="75"/>
                  </a:lnTo>
                  <a:lnTo>
                    <a:pt x="57" y="68"/>
                  </a:lnTo>
                  <a:lnTo>
                    <a:pt x="61" y="58"/>
                  </a:lnTo>
                  <a:lnTo>
                    <a:pt x="63" y="59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79" y="62"/>
                  </a:lnTo>
                  <a:lnTo>
                    <a:pt x="81" y="60"/>
                  </a:lnTo>
                  <a:lnTo>
                    <a:pt x="84" y="57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2" y="50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63" y="19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31" y="20"/>
                  </a:lnTo>
                  <a:lnTo>
                    <a:pt x="17" y="14"/>
                  </a:lnTo>
                  <a:lnTo>
                    <a:pt x="17" y="4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7" y="47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22" y="108"/>
                  </a:lnTo>
                  <a:lnTo>
                    <a:pt x="20" y="70"/>
                  </a:lnTo>
                  <a:lnTo>
                    <a:pt x="28" y="81"/>
                  </a:lnTo>
                  <a:lnTo>
                    <a:pt x="34" y="98"/>
                  </a:lnTo>
                  <a:lnTo>
                    <a:pt x="41" y="115"/>
                  </a:lnTo>
                  <a:lnTo>
                    <a:pt x="47" y="127"/>
                  </a:lnTo>
                  <a:lnTo>
                    <a:pt x="53" y="134"/>
                  </a:lnTo>
                  <a:lnTo>
                    <a:pt x="61" y="139"/>
                  </a:lnTo>
                  <a:lnTo>
                    <a:pt x="70" y="142"/>
                  </a:lnTo>
                  <a:lnTo>
                    <a:pt x="79" y="142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27"/>
                  </a:lnTo>
                  <a:lnTo>
                    <a:pt x="88" y="125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3834701" y="2206281"/>
              <a:ext cx="50206" cy="146473"/>
            </a:xfrm>
            <a:custGeom>
              <a:avLst/>
              <a:gdLst>
                <a:gd name="T0" fmla="*/ 30 w 30"/>
                <a:gd name="T1" fmla="*/ 0 h 97"/>
                <a:gd name="T2" fmla="*/ 29 w 30"/>
                <a:gd name="T3" fmla="*/ 7 h 97"/>
                <a:gd name="T4" fmla="*/ 27 w 30"/>
                <a:gd name="T5" fmla="*/ 23 h 97"/>
                <a:gd name="T6" fmla="*/ 24 w 30"/>
                <a:gd name="T7" fmla="*/ 42 h 97"/>
                <a:gd name="T8" fmla="*/ 23 w 30"/>
                <a:gd name="T9" fmla="*/ 53 h 97"/>
                <a:gd name="T10" fmla="*/ 23 w 30"/>
                <a:gd name="T11" fmla="*/ 56 h 97"/>
                <a:gd name="T12" fmla="*/ 22 w 30"/>
                <a:gd name="T13" fmla="*/ 59 h 97"/>
                <a:gd name="T14" fmla="*/ 20 w 30"/>
                <a:gd name="T15" fmla="*/ 62 h 97"/>
                <a:gd name="T16" fmla="*/ 18 w 30"/>
                <a:gd name="T17" fmla="*/ 67 h 97"/>
                <a:gd name="T18" fmla="*/ 18 w 30"/>
                <a:gd name="T19" fmla="*/ 57 h 97"/>
                <a:gd name="T20" fmla="*/ 14 w 30"/>
                <a:gd name="T21" fmla="*/ 49 h 97"/>
                <a:gd name="T22" fmla="*/ 11 w 30"/>
                <a:gd name="T23" fmla="*/ 44 h 97"/>
                <a:gd name="T24" fmla="*/ 9 w 30"/>
                <a:gd name="T25" fmla="*/ 42 h 97"/>
                <a:gd name="T26" fmla="*/ 9 w 30"/>
                <a:gd name="T27" fmla="*/ 44 h 97"/>
                <a:gd name="T28" fmla="*/ 10 w 30"/>
                <a:gd name="T29" fmla="*/ 50 h 97"/>
                <a:gd name="T30" fmla="*/ 11 w 30"/>
                <a:gd name="T31" fmla="*/ 57 h 97"/>
                <a:gd name="T32" fmla="*/ 12 w 30"/>
                <a:gd name="T33" fmla="*/ 62 h 97"/>
                <a:gd name="T34" fmla="*/ 12 w 30"/>
                <a:gd name="T35" fmla="*/ 67 h 97"/>
                <a:gd name="T36" fmla="*/ 10 w 30"/>
                <a:gd name="T37" fmla="*/ 73 h 97"/>
                <a:gd name="T38" fmla="*/ 9 w 30"/>
                <a:gd name="T39" fmla="*/ 80 h 97"/>
                <a:gd name="T40" fmla="*/ 7 w 30"/>
                <a:gd name="T41" fmla="*/ 86 h 97"/>
                <a:gd name="T42" fmla="*/ 4 w 30"/>
                <a:gd name="T43" fmla="*/ 90 h 97"/>
                <a:gd name="T44" fmla="*/ 2 w 30"/>
                <a:gd name="T45" fmla="*/ 94 h 97"/>
                <a:gd name="T46" fmla="*/ 1 w 30"/>
                <a:gd name="T47" fmla="*/ 96 h 97"/>
                <a:gd name="T48" fmla="*/ 0 w 30"/>
                <a:gd name="T49" fmla="*/ 97 h 97"/>
                <a:gd name="T50" fmla="*/ 3 w 30"/>
                <a:gd name="T51" fmla="*/ 94 h 97"/>
                <a:gd name="T52" fmla="*/ 10 w 30"/>
                <a:gd name="T53" fmla="*/ 85 h 97"/>
                <a:gd name="T54" fmla="*/ 19 w 30"/>
                <a:gd name="T55" fmla="*/ 75 h 97"/>
                <a:gd name="T56" fmla="*/ 26 w 30"/>
                <a:gd name="T57" fmla="*/ 66 h 97"/>
                <a:gd name="T58" fmla="*/ 29 w 30"/>
                <a:gd name="T59" fmla="*/ 51 h 97"/>
                <a:gd name="T60" fmla="*/ 30 w 30"/>
                <a:gd name="T61" fmla="*/ 29 h 97"/>
                <a:gd name="T62" fmla="*/ 30 w 30"/>
                <a:gd name="T63" fmla="*/ 9 h 97"/>
                <a:gd name="T64" fmla="*/ 30 w 30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97">
                  <a:moveTo>
                    <a:pt x="30" y="0"/>
                  </a:moveTo>
                  <a:lnTo>
                    <a:pt x="29" y="7"/>
                  </a:lnTo>
                  <a:lnTo>
                    <a:pt x="27" y="23"/>
                  </a:lnTo>
                  <a:lnTo>
                    <a:pt x="24" y="4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2" y="59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8" y="57"/>
                  </a:lnTo>
                  <a:lnTo>
                    <a:pt x="14" y="49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1" y="57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9" y="80"/>
                  </a:lnTo>
                  <a:lnTo>
                    <a:pt x="7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3" y="94"/>
                  </a:lnTo>
                  <a:lnTo>
                    <a:pt x="10" y="85"/>
                  </a:lnTo>
                  <a:lnTo>
                    <a:pt x="19" y="75"/>
                  </a:lnTo>
                  <a:lnTo>
                    <a:pt x="26" y="66"/>
                  </a:lnTo>
                  <a:lnTo>
                    <a:pt x="29" y="51"/>
                  </a:lnTo>
                  <a:lnTo>
                    <a:pt x="30" y="29"/>
                  </a:lnTo>
                  <a:lnTo>
                    <a:pt x="30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0" name="Freeform 55"/>
            <p:cNvSpPr>
              <a:spLocks/>
            </p:cNvSpPr>
            <p:nvPr/>
          </p:nvSpPr>
          <p:spPr bwMode="auto">
            <a:xfrm>
              <a:off x="3734289" y="2017090"/>
              <a:ext cx="21967" cy="42721"/>
            </a:xfrm>
            <a:custGeom>
              <a:avLst/>
              <a:gdLst>
                <a:gd name="T0" fmla="*/ 7 w 13"/>
                <a:gd name="T1" fmla="*/ 2 h 28"/>
                <a:gd name="T2" fmla="*/ 2 w 13"/>
                <a:gd name="T3" fmla="*/ 7 h 28"/>
                <a:gd name="T4" fmla="*/ 0 w 13"/>
                <a:gd name="T5" fmla="*/ 14 h 28"/>
                <a:gd name="T6" fmla="*/ 1 w 13"/>
                <a:gd name="T7" fmla="*/ 21 h 28"/>
                <a:gd name="T8" fmla="*/ 7 w 13"/>
                <a:gd name="T9" fmla="*/ 26 h 28"/>
                <a:gd name="T10" fmla="*/ 8 w 13"/>
                <a:gd name="T11" fmla="*/ 28 h 28"/>
                <a:gd name="T12" fmla="*/ 10 w 13"/>
                <a:gd name="T13" fmla="*/ 28 h 28"/>
                <a:gd name="T14" fmla="*/ 11 w 13"/>
                <a:gd name="T15" fmla="*/ 26 h 28"/>
                <a:gd name="T16" fmla="*/ 12 w 13"/>
                <a:gd name="T17" fmla="*/ 25 h 28"/>
                <a:gd name="T18" fmla="*/ 12 w 13"/>
                <a:gd name="T19" fmla="*/ 24 h 28"/>
                <a:gd name="T20" fmla="*/ 12 w 13"/>
                <a:gd name="T21" fmla="*/ 23 h 28"/>
                <a:gd name="T22" fmla="*/ 12 w 13"/>
                <a:gd name="T23" fmla="*/ 21 h 28"/>
                <a:gd name="T24" fmla="*/ 11 w 13"/>
                <a:gd name="T25" fmla="*/ 20 h 28"/>
                <a:gd name="T26" fmla="*/ 8 w 13"/>
                <a:gd name="T27" fmla="*/ 17 h 28"/>
                <a:gd name="T28" fmla="*/ 8 w 13"/>
                <a:gd name="T29" fmla="*/ 13 h 28"/>
                <a:gd name="T30" fmla="*/ 10 w 13"/>
                <a:gd name="T31" fmla="*/ 10 h 28"/>
                <a:gd name="T32" fmla="*/ 12 w 13"/>
                <a:gd name="T33" fmla="*/ 6 h 28"/>
                <a:gd name="T34" fmla="*/ 13 w 13"/>
                <a:gd name="T35" fmla="*/ 5 h 28"/>
                <a:gd name="T36" fmla="*/ 13 w 13"/>
                <a:gd name="T37" fmla="*/ 3 h 28"/>
                <a:gd name="T38" fmla="*/ 12 w 13"/>
                <a:gd name="T39" fmla="*/ 2 h 28"/>
                <a:gd name="T40" fmla="*/ 11 w 13"/>
                <a:gd name="T41" fmla="*/ 1 h 28"/>
                <a:gd name="T42" fmla="*/ 10 w 13"/>
                <a:gd name="T43" fmla="*/ 0 h 28"/>
                <a:gd name="T44" fmla="*/ 9 w 13"/>
                <a:gd name="T45" fmla="*/ 0 h 28"/>
                <a:gd name="T46" fmla="*/ 8 w 13"/>
                <a:gd name="T47" fmla="*/ 1 h 28"/>
                <a:gd name="T48" fmla="*/ 7 w 13"/>
                <a:gd name="T49" fmla="*/ 2 h 28"/>
                <a:gd name="T50" fmla="*/ 7 w 13"/>
                <a:gd name="T5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28">
                  <a:moveTo>
                    <a:pt x="7" y="2"/>
                  </a:moveTo>
                  <a:lnTo>
                    <a:pt x="2" y="7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1" y="20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/>
          </p:spPr>
          <p:txBody>
            <a:bodyPr/>
            <a:lstStyle/>
            <a:p>
              <a:endParaRPr lang="de-AT"/>
            </a:p>
          </p:txBody>
        </p:sp>
        <p:sp>
          <p:nvSpPr>
            <p:cNvPr id="131" name="Freeform 56"/>
            <p:cNvSpPr>
              <a:spLocks/>
            </p:cNvSpPr>
            <p:nvPr/>
          </p:nvSpPr>
          <p:spPr bwMode="auto">
            <a:xfrm>
              <a:off x="3819014" y="1962161"/>
              <a:ext cx="56482" cy="106801"/>
            </a:xfrm>
            <a:custGeom>
              <a:avLst/>
              <a:gdLst>
                <a:gd name="T0" fmla="*/ 30 w 34"/>
                <a:gd name="T1" fmla="*/ 0 h 68"/>
                <a:gd name="T2" fmla="*/ 29 w 34"/>
                <a:gd name="T3" fmla="*/ 5 h 68"/>
                <a:gd name="T4" fmla="*/ 28 w 34"/>
                <a:gd name="T5" fmla="*/ 18 h 68"/>
                <a:gd name="T6" fmla="*/ 28 w 34"/>
                <a:gd name="T7" fmla="*/ 33 h 68"/>
                <a:gd name="T8" fmla="*/ 29 w 34"/>
                <a:gd name="T9" fmla="*/ 47 h 68"/>
                <a:gd name="T10" fmla="*/ 31 w 34"/>
                <a:gd name="T11" fmla="*/ 56 h 68"/>
                <a:gd name="T12" fmla="*/ 32 w 34"/>
                <a:gd name="T13" fmla="*/ 63 h 68"/>
                <a:gd name="T14" fmla="*/ 34 w 34"/>
                <a:gd name="T15" fmla="*/ 67 h 68"/>
                <a:gd name="T16" fmla="*/ 34 w 34"/>
                <a:gd name="T17" fmla="*/ 68 h 68"/>
                <a:gd name="T18" fmla="*/ 33 w 34"/>
                <a:gd name="T19" fmla="*/ 68 h 68"/>
                <a:gd name="T20" fmla="*/ 30 w 34"/>
                <a:gd name="T21" fmla="*/ 68 h 68"/>
                <a:gd name="T22" fmla="*/ 26 w 34"/>
                <a:gd name="T23" fmla="*/ 67 h 68"/>
                <a:gd name="T24" fmla="*/ 20 w 34"/>
                <a:gd name="T25" fmla="*/ 67 h 68"/>
                <a:gd name="T26" fmla="*/ 14 w 34"/>
                <a:gd name="T27" fmla="*/ 67 h 68"/>
                <a:gd name="T28" fmla="*/ 9 w 34"/>
                <a:gd name="T29" fmla="*/ 67 h 68"/>
                <a:gd name="T30" fmla="*/ 3 w 34"/>
                <a:gd name="T31" fmla="*/ 67 h 68"/>
                <a:gd name="T32" fmla="*/ 0 w 34"/>
                <a:gd name="T33" fmla="*/ 68 h 68"/>
                <a:gd name="T34" fmla="*/ 0 w 34"/>
                <a:gd name="T35" fmla="*/ 68 h 68"/>
                <a:gd name="T36" fmla="*/ 8 w 34"/>
                <a:gd name="T37" fmla="*/ 65 h 68"/>
                <a:gd name="T38" fmla="*/ 17 w 34"/>
                <a:gd name="T39" fmla="*/ 61 h 68"/>
                <a:gd name="T40" fmla="*/ 21 w 34"/>
                <a:gd name="T41" fmla="*/ 60 h 68"/>
                <a:gd name="T42" fmla="*/ 21 w 34"/>
                <a:gd name="T43" fmla="*/ 51 h 68"/>
                <a:gd name="T44" fmla="*/ 22 w 34"/>
                <a:gd name="T45" fmla="*/ 31 h 68"/>
                <a:gd name="T46" fmla="*/ 26 w 34"/>
                <a:gd name="T47" fmla="*/ 11 h 68"/>
                <a:gd name="T48" fmla="*/ 30 w 34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68">
                  <a:moveTo>
                    <a:pt x="30" y="0"/>
                  </a:moveTo>
                  <a:lnTo>
                    <a:pt x="29" y="5"/>
                  </a:lnTo>
                  <a:lnTo>
                    <a:pt x="28" y="18"/>
                  </a:lnTo>
                  <a:lnTo>
                    <a:pt x="28" y="33"/>
                  </a:lnTo>
                  <a:lnTo>
                    <a:pt x="29" y="47"/>
                  </a:lnTo>
                  <a:lnTo>
                    <a:pt x="31" y="56"/>
                  </a:lnTo>
                  <a:lnTo>
                    <a:pt x="32" y="63"/>
                  </a:lnTo>
                  <a:lnTo>
                    <a:pt x="34" y="67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0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3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8" y="65"/>
                  </a:lnTo>
                  <a:lnTo>
                    <a:pt x="17" y="61"/>
                  </a:lnTo>
                  <a:lnTo>
                    <a:pt x="21" y="60"/>
                  </a:lnTo>
                  <a:lnTo>
                    <a:pt x="21" y="51"/>
                  </a:lnTo>
                  <a:lnTo>
                    <a:pt x="22" y="31"/>
                  </a:lnTo>
                  <a:lnTo>
                    <a:pt x="26" y="1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</p:grpSp>
      <p:cxnSp>
        <p:nvCxnSpPr>
          <p:cNvPr id="133" name="Gerade Verbindung mit Pfeil 132"/>
          <p:cNvCxnSpPr/>
          <p:nvPr/>
        </p:nvCxnSpPr>
        <p:spPr bwMode="auto">
          <a:xfrm>
            <a:off x="3481416" y="5733256"/>
            <a:ext cx="3563848" cy="0"/>
          </a:xfrm>
          <a:prstGeom prst="straightConnector1">
            <a:avLst/>
          </a:prstGeom>
          <a:noFill/>
          <a:ln w="63500" cap="flat" cmpd="sng" algn="ctr">
            <a:solidFill>
              <a:srgbClr val="0033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Textfeld 133"/>
          <p:cNvSpPr txBox="1"/>
          <p:nvPr/>
        </p:nvSpPr>
        <p:spPr>
          <a:xfrm>
            <a:off x="3662272" y="5859688"/>
            <a:ext cx="3292369" cy="480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ECTS, achieved learning outcomes,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 recognition is no problem!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ectangle 4"/>
          <p:cNvSpPr>
            <a:spLocks noChangeArrowheads="1"/>
          </p:cNvSpPr>
          <p:nvPr/>
        </p:nvSpPr>
        <p:spPr bwMode="auto">
          <a:xfrm>
            <a:off x="34925" y="4022648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41697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28402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build="p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1530000" y="2870520"/>
            <a:ext cx="1032719" cy="1260064"/>
            <a:chOff x="1530000" y="3096000"/>
            <a:chExt cx="1032719" cy="1260064"/>
          </a:xfrm>
        </p:grpSpPr>
        <p:sp>
          <p:nvSpPr>
            <p:cNvPr id="17" name="Rechteck 16"/>
            <p:cNvSpPr/>
            <p:nvPr/>
          </p:nvSpPr>
          <p:spPr bwMode="auto">
            <a:xfrm>
              <a:off x="1530000" y="3780000"/>
              <a:ext cx="1032719" cy="576064"/>
            </a:xfrm>
            <a:prstGeom prst="rect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US" sz="16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All Services</a:t>
              </a:r>
              <a:endParaRPr lang="en-GB" sz="14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8" name="Gerade Verbindung mit Pfeil 27"/>
            <p:cNvCxnSpPr/>
            <p:nvPr/>
          </p:nvCxnSpPr>
          <p:spPr bwMode="auto">
            <a:xfrm>
              <a:off x="2037632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uppieren 36"/>
          <p:cNvGrpSpPr/>
          <p:nvPr/>
        </p:nvGrpSpPr>
        <p:grpSpPr>
          <a:xfrm>
            <a:off x="2755033" y="2870520"/>
            <a:ext cx="6227039" cy="1260065"/>
            <a:chOff x="2755033" y="3096000"/>
            <a:chExt cx="6227039" cy="1260065"/>
          </a:xfrm>
        </p:grpSpPr>
        <p:sp>
          <p:nvSpPr>
            <p:cNvPr id="27" name="Rechteck 26"/>
            <p:cNvSpPr/>
            <p:nvPr/>
          </p:nvSpPr>
          <p:spPr bwMode="auto">
            <a:xfrm>
              <a:off x="2755033" y="3780000"/>
              <a:ext cx="503239" cy="57606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Army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3438274" y="3780000"/>
              <a:ext cx="503238" cy="57606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Air Force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4103112" y="3780000"/>
              <a:ext cx="504825" cy="57606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Navy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6642097" y="3780000"/>
              <a:ext cx="2339975" cy="576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US" sz="12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Others, e.g.: Military Force charged with Police Duties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5796136" y="3780000"/>
              <a:ext cx="647700" cy="57606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Medical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4810296" y="3780000"/>
              <a:ext cx="787400" cy="576065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36000" rIns="36000" anchor="ctr"/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en-GB" sz="12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Technical</a:t>
              </a:r>
              <a:endParaRPr lang="en-GB" sz="11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" name="Gerade Verbindung mit Pfeil 29"/>
            <p:cNvCxnSpPr/>
            <p:nvPr/>
          </p:nvCxnSpPr>
          <p:spPr bwMode="auto">
            <a:xfrm>
              <a:off x="3005408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mit Pfeil 30"/>
            <p:cNvCxnSpPr/>
            <p:nvPr/>
          </p:nvCxnSpPr>
          <p:spPr bwMode="auto">
            <a:xfrm>
              <a:off x="3690320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mit Pfeil 31"/>
            <p:cNvCxnSpPr/>
            <p:nvPr/>
          </p:nvCxnSpPr>
          <p:spPr bwMode="auto">
            <a:xfrm>
              <a:off x="4348856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mit Pfeil 32"/>
            <p:cNvCxnSpPr/>
            <p:nvPr/>
          </p:nvCxnSpPr>
          <p:spPr bwMode="auto">
            <a:xfrm>
              <a:off x="5200875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mit Pfeil 33"/>
            <p:cNvCxnSpPr/>
            <p:nvPr/>
          </p:nvCxnSpPr>
          <p:spPr bwMode="auto">
            <a:xfrm>
              <a:off x="6123230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mit Pfeil 34"/>
            <p:cNvCxnSpPr/>
            <p:nvPr/>
          </p:nvCxnSpPr>
          <p:spPr bwMode="auto">
            <a:xfrm>
              <a:off x="7773848" y="3096000"/>
              <a:ext cx="1613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1 / Question 1: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overall content important for </a:t>
            </a:r>
            <a:r>
              <a:rPr lang="en-GB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Cadets / Midshipmen?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4391480"/>
            <a:ext cx="73072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GB" altLang="de-DE" sz="2000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 </a:t>
            </a: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create a Common Module …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just to increase the reputation of your national curriculum;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just to increase the attractiveness of a national module for international exchanges;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just to solve national administration problems.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10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95536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2 / Question 2: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goal of the future Common Module?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2852936"/>
            <a:ext cx="730726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goal(s) of a future Common Module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in a </a:t>
            </a:r>
            <a:r>
              <a:rPr lang="en-GB" altLang="de-DE" sz="1800" b="1" kern="0" dirty="0">
                <a:solidFill>
                  <a:srgbClr val="000000"/>
                </a:solidFill>
              </a:rPr>
              <a:t>broad general </a:t>
            </a:r>
            <a:r>
              <a:rPr lang="en-GB" altLang="de-DE" sz="1800" b="1" kern="0" dirty="0" smtClean="0">
                <a:solidFill>
                  <a:srgbClr val="000000"/>
                </a:solidFill>
              </a:rPr>
              <a:t>statement;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without verbs;</a:t>
            </a:r>
          </a:p>
          <a:p>
            <a:pPr lvl="1">
              <a:buClr>
                <a:schemeClr val="tx1"/>
              </a:buClr>
              <a:defRPr/>
            </a:pPr>
            <a:r>
              <a:rPr lang="en-US" altLang="de-DE" sz="1800" b="1" kern="0" dirty="0" smtClean="0">
                <a:solidFill>
                  <a:srgbClr val="000000"/>
                </a:solidFill>
              </a:rPr>
              <a:t>do </a:t>
            </a:r>
            <a:r>
              <a:rPr lang="en-US" altLang="de-DE" sz="1800" b="1" kern="0" dirty="0">
                <a:solidFill>
                  <a:srgbClr val="000000"/>
                </a:solidFill>
              </a:rPr>
              <a:t>not go too much into details </a:t>
            </a:r>
            <a:r>
              <a:rPr lang="en-US" altLang="de-DE" sz="1800" b="1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en-US" altLang="de-DE" sz="1800" b="1" kern="0" dirty="0" smtClean="0">
                <a:solidFill>
                  <a:srgbClr val="000000"/>
                </a:solidFill>
              </a:rPr>
              <a:t> </a:t>
            </a:r>
            <a:r>
              <a:rPr lang="en-US" altLang="de-DE" sz="1800" b="1" kern="0" dirty="0">
                <a:solidFill>
                  <a:srgbClr val="000000"/>
                </a:solidFill>
              </a:rPr>
              <a:t>details are described in the learning </a:t>
            </a:r>
            <a:r>
              <a:rPr lang="en-US" altLang="de-DE" sz="1800" b="1" kern="0" dirty="0" smtClean="0">
                <a:solidFill>
                  <a:srgbClr val="000000"/>
                </a:solidFill>
              </a:rPr>
              <a:t>outcomes;</a:t>
            </a:r>
          </a:p>
          <a:p>
            <a:pPr lvl="1">
              <a:buClr>
                <a:schemeClr val="tx1"/>
              </a:buClr>
              <a:defRPr/>
            </a:pPr>
            <a:r>
              <a:rPr lang="en-US" altLang="de-DE" sz="1800" b="1" kern="0" dirty="0" smtClean="0">
                <a:solidFill>
                  <a:srgbClr val="000000"/>
                </a:solidFill>
              </a:rPr>
              <a:t>do not list too many goals.</a:t>
            </a:r>
            <a:endParaRPr lang="en-GB" altLang="de-DE" sz="1800" b="1" kern="0" dirty="0" smtClean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41042" y="5021968"/>
            <a:ext cx="7455619" cy="1296144"/>
          </a:xfrm>
          <a:prstGeom prst="rect">
            <a:avLst/>
          </a:prstGeom>
          <a:gradFill>
            <a:gsLst>
              <a:gs pos="50000">
                <a:schemeClr val="bg1"/>
              </a:gs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GB" sz="1600" b="1" dirty="0" smtClean="0"/>
              <a:t>for a future Common Module on Gender Mainstreaming: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Basic </a:t>
            </a:r>
            <a:r>
              <a:rPr lang="en-US" sz="1600" b="1" dirty="0"/>
              <a:t>gender </a:t>
            </a:r>
            <a:r>
              <a:rPr lang="en-US" sz="1600" b="1" dirty="0" smtClean="0"/>
              <a:t>concepts.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International </a:t>
            </a:r>
            <a:r>
              <a:rPr lang="en-US" sz="1600" b="1" dirty="0"/>
              <a:t>policy regarding gender </a:t>
            </a:r>
            <a:r>
              <a:rPr lang="en-US" sz="1600" b="1" dirty="0" smtClean="0"/>
              <a:t>issues.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/>
              <a:t>Impact of gender issues on leadership.</a:t>
            </a:r>
            <a:endParaRPr lang="en-GB" sz="1600" b="1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6263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8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131540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3 / Question 3: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such a Common Module already existing?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3212976"/>
            <a:ext cx="730726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your goal(s) with existing Common Modules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all </a:t>
            </a:r>
            <a:r>
              <a:rPr lang="en-GB" altLang="de-DE" sz="1800" b="1" kern="0" dirty="0">
                <a:solidFill>
                  <a:srgbClr val="000000"/>
                </a:solidFill>
              </a:rPr>
              <a:t>module descriptions are available at: </a:t>
            </a:r>
            <a:r>
              <a:rPr lang="en-GB" altLang="de-DE" sz="1800" b="1" kern="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GB" altLang="de-DE" sz="1800" b="1" kern="0" dirty="0" smtClean="0">
                <a:solidFill>
                  <a:srgbClr val="000000"/>
                </a:solidFill>
                <a:hlinkClick r:id="rId2"/>
              </a:rPr>
              <a:t>www.emilyo.eu/node/988</a:t>
            </a:r>
            <a:r>
              <a:rPr lang="en-GB" altLang="de-DE" sz="1800" b="1" kern="0" dirty="0" smtClean="0">
                <a:solidFill>
                  <a:srgbClr val="000000"/>
                </a:solidFill>
              </a:rPr>
              <a:t>; </a:t>
            </a:r>
            <a:endParaRPr lang="en-GB" altLang="de-DE" sz="1800" b="1" kern="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if there is a need for revision – based on e.g. outdated contents – provide a proposal to the IG (first IG chairman and Lod2 and LoD8 chairpersons);</a:t>
            </a: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we should not “re-invent the wheel”.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2210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br>
              <a:rPr lang="en-GB" dirty="0" smtClean="0"/>
            </a:br>
            <a:r>
              <a:rPr lang="en-GB" sz="2400" dirty="0" smtClean="0"/>
              <a:t>for the Creation of a Common Module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9747" y="1681552"/>
            <a:ext cx="7455619" cy="955360"/>
          </a:xfrm>
          <a:gradFill>
            <a:gsLst>
              <a:gs pos="50000">
                <a:schemeClr val="bg1"/>
              </a:gs>
              <a:gs pos="0">
                <a:srgbClr val="CCECFF"/>
              </a:gs>
              <a:gs pos="100000">
                <a:srgbClr val="CCECFF"/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Step 4 / Question 4: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are the learning outcomes?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Inhaltsplatzhalter 3"/>
          <p:cNvSpPr txBox="1">
            <a:spLocks/>
          </p:cNvSpPr>
          <p:nvPr/>
        </p:nvSpPr>
        <p:spPr bwMode="auto">
          <a:xfrm>
            <a:off x="1624013" y="2807304"/>
            <a:ext cx="7307262" cy="323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en-GB" altLang="de-DE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learning outcomes …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divide them into knowledge, skills and competences </a:t>
            </a:r>
            <a:r>
              <a:rPr lang="en-GB" altLang="de-DE" sz="1800" b="1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(</a:t>
            </a:r>
            <a:r>
              <a:rPr lang="en-GB" altLang="de-DE" sz="1800" b="1" kern="0" dirty="0" smtClean="0">
                <a:solidFill>
                  <a:srgbClr val="000000"/>
                </a:solidFill>
              </a:rPr>
              <a:t>responsibility and autonomy);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describe them according to the SQF MILOF descriptors;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</a:rPr>
              <a:t>do not use more than 6 learning outcomes (in total) per module;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>
                <a:solidFill>
                  <a:srgbClr val="000000"/>
                </a:solidFill>
              </a:rPr>
              <a:t>t</a:t>
            </a:r>
            <a:r>
              <a:rPr lang="en-GB" altLang="de-DE" sz="1800" b="1" kern="0" dirty="0" smtClean="0">
                <a:solidFill>
                  <a:srgbClr val="000000"/>
                </a:solidFill>
              </a:rPr>
              <a:t>hink always, how to </a:t>
            </a:r>
            <a:r>
              <a:rPr lang="en-GB" altLang="de-DE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</a:t>
            </a:r>
            <a:r>
              <a:rPr lang="en-GB" altLang="de-DE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800" b="1" kern="0" dirty="0" smtClean="0">
                <a:solidFill>
                  <a:srgbClr val="000000"/>
                </a:solidFill>
              </a:rPr>
              <a:t>each part of the learning outcomes </a:t>
            </a:r>
            <a:r>
              <a:rPr lang="en-GB" altLang="de-DE" sz="1800" b="1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if not possible, delete them / re-formulate them!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check back if you are in line with the module’s goal(s);</a:t>
            </a:r>
          </a:p>
          <a:p>
            <a:pPr lvl="1">
              <a:buClr>
                <a:schemeClr val="tx1"/>
              </a:buClr>
              <a:defRPr/>
            </a:pPr>
            <a:r>
              <a:rPr lang="en-GB" altLang="de-DE" sz="1800" b="1" kern="0" dirty="0" smtClean="0">
                <a:solidFill>
                  <a:srgbClr val="000000"/>
                </a:solidFill>
                <a:sym typeface="Wingdings" panose="05000000000000000000" pitchFamily="2" charset="2"/>
                <a:hlinkClick r:id="rId2" action="ppaction://hlinkpres?slideindex=1&amp;slidetitle="/>
              </a:rPr>
              <a:t>Link to presentation by LoD2 chairperson</a:t>
            </a:r>
            <a:endParaRPr lang="en-GB" altLang="de-DE" sz="1800" b="1" kern="0" dirty="0" smtClean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  <a:defRPr/>
            </a:pPr>
            <a:endParaRPr lang="en-GB" altLang="de-DE" sz="1800" b="1" kern="0" dirty="0" smtClean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4625991"/>
            <a:ext cx="1187450" cy="504825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7103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1769</Words>
  <Application>Microsoft Office PowerPoint</Application>
  <PresentationFormat>Bildschirmpräsentation (4:3)</PresentationFormat>
  <Paragraphs>396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Standarddesign</vt:lpstr>
      <vt:lpstr>How to create a Common Module?</vt:lpstr>
      <vt:lpstr>Aim of the Train the Trainers’ Workshop</vt:lpstr>
      <vt:lpstr>Common Module What is it?</vt:lpstr>
      <vt:lpstr>Common Module Which ones are existing?</vt:lpstr>
      <vt:lpstr>Common Module Why do we need them?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 (LOs)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Steps for the Creation of a Common Module</vt:lpstr>
      <vt:lpstr>PowerPoint-Präsentation</vt:lpstr>
    </vt:vector>
  </TitlesOfParts>
  <Company>ECDL Trainer Schulversion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lecture</dc:title>
  <dc:creator>Harry</dc:creator>
  <cp:lastModifiedBy>Dr. Harald GELL, MSc, MSD, MBA</cp:lastModifiedBy>
  <cp:revision>588</cp:revision>
  <cp:lastPrinted>2015-05-01T16:24:43Z</cp:lastPrinted>
  <dcterms:created xsi:type="dcterms:W3CDTF">2009-07-10T17:32:08Z</dcterms:created>
  <dcterms:modified xsi:type="dcterms:W3CDTF">2021-11-07T14:34:27Z</dcterms:modified>
</cp:coreProperties>
</file>